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3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6" r:id="rId3"/>
    <p:sldId id="265" r:id="rId4"/>
    <p:sldId id="258" r:id="rId5"/>
    <p:sldId id="259" r:id="rId6"/>
    <p:sldId id="273" r:id="rId7"/>
    <p:sldId id="275" r:id="rId8"/>
    <p:sldId id="274" r:id="rId9"/>
    <p:sldId id="276" r:id="rId10"/>
    <p:sldId id="267" r:id="rId11"/>
    <p:sldId id="264" r:id="rId12"/>
    <p:sldId id="269" r:id="rId13"/>
    <p:sldId id="280" r:id="rId14"/>
    <p:sldId id="268" r:id="rId15"/>
    <p:sldId id="277" r:id="rId16"/>
    <p:sldId id="261" r:id="rId17"/>
    <p:sldId id="262" r:id="rId18"/>
    <p:sldId id="279" r:id="rId19"/>
    <p:sldId id="278" r:id="rId20"/>
  </p:sldIdLst>
  <p:sldSz cx="9144000" cy="6858000" type="screen4x3"/>
  <p:notesSz cx="6669088" cy="9926638"/>
  <p:defaultTextStyle>
    <a:defPPr>
      <a:defRPr lang="fr-FR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derico Alegre" initials="FA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BA58"/>
    <a:srgbClr val="418B42"/>
    <a:srgbClr val="B7F5FB"/>
    <a:srgbClr val="FFDAB6"/>
    <a:srgbClr val="BD4B00"/>
    <a:srgbClr val="FFA527"/>
    <a:srgbClr val="F590D8"/>
    <a:srgbClr val="94A0F5"/>
    <a:srgbClr val="EEF875"/>
    <a:srgbClr val="E8B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66" autoAdjust="0"/>
    <p:restoredTop sz="88406" autoAdjust="0"/>
  </p:normalViewPr>
  <p:slideViewPr>
    <p:cSldViewPr>
      <p:cViewPr>
        <p:scale>
          <a:sx n="90" d="100"/>
          <a:sy n="90" d="100"/>
        </p:scale>
        <p:origin x="-1392" y="-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900" y="-7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8908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r>
              <a:rPr lang="fr-FR"/>
              <a:t>Institut Eurécom - BP 193 - F-06904 Sophia Antipolis cedex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8163"/>
            <a:ext cx="289083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629AED3-A8F7-47FC-B88C-DC1953C3984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7912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6463"/>
            <a:ext cx="5335588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8908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r>
              <a:rPr lang="fr-FR"/>
              <a:t>Institut Eurécom - BP 193 - F-06904 Sophia Antipolis cedex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6663" y="9428163"/>
            <a:ext cx="289083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6478546-3B02-4DC9-BA3B-2FB77E4E45C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80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181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602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602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931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REMINDER:</a:t>
            </a:r>
            <a:r>
              <a:rPr lang="en-US" baseline="0" dirty="0" smtClean="0"/>
              <a:t> Labels are better after the expansion, for example: Vladimir Putin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359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2000F57-F871-BD4A-B8FE-A03066B28FEF}" type="slidenum">
              <a:rPr lang="en-US"/>
              <a:pPr/>
              <a:t>17</a:t>
            </a:fld>
            <a:endParaRPr lang="en-US"/>
          </a:p>
        </p:txBody>
      </p:sp>
      <p:sp>
        <p:nvSpPr>
          <p:cNvPr id="194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4075" y="754063"/>
            <a:ext cx="4960938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4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66629" y="4714969"/>
            <a:ext cx="5335831" cy="446735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18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52076" y="5013076"/>
            <a:ext cx="7192963" cy="1008187"/>
          </a:xfrm>
        </p:spPr>
        <p:txBody>
          <a:bodyPr/>
          <a:lstStyle>
            <a:lvl1pPr marL="0" indent="0" algn="ctr">
              <a:spcBef>
                <a:spcPts val="0"/>
              </a:spcBef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fr-FR" dirty="0" smtClean="0"/>
              <a:t>Group Name</a:t>
            </a:r>
          </a:p>
          <a:p>
            <a:r>
              <a:rPr lang="fr-FR" dirty="0" err="1" smtClean="0"/>
              <a:t>Supervisor</a:t>
            </a:r>
            <a:r>
              <a:rPr lang="fr-FR" dirty="0" smtClean="0"/>
              <a:t>: Name </a:t>
            </a:r>
            <a:r>
              <a:rPr lang="fr-FR" dirty="0" err="1" smtClean="0"/>
              <a:t>NAME</a:t>
            </a:r>
            <a:endParaRPr lang="fr-FR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552076" y="2656904"/>
            <a:ext cx="7196138" cy="700063"/>
          </a:xfrm>
        </p:spPr>
        <p:txBody>
          <a:bodyPr/>
          <a:lstStyle>
            <a:lvl1pPr algn="ctr">
              <a:defRPr sz="2000">
                <a:effectLst/>
              </a:defRPr>
            </a:lvl1pPr>
          </a:lstStyle>
          <a:p>
            <a:r>
              <a:rPr lang="fr-FR" dirty="0" smtClean="0"/>
              <a:t>Name </a:t>
            </a:r>
            <a:r>
              <a:rPr lang="fr-FR" dirty="0" err="1" smtClean="0"/>
              <a:t>NAME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1st </a:t>
            </a:r>
            <a:r>
              <a:rPr lang="fr-FR" dirty="0" err="1" smtClean="0"/>
              <a:t>Year</a:t>
            </a:r>
            <a:r>
              <a:rPr lang="fr-FR" dirty="0" smtClean="0"/>
              <a:t> </a:t>
            </a:r>
            <a:r>
              <a:rPr lang="fr-FR" dirty="0" err="1" smtClean="0"/>
              <a:t>PhD</a:t>
            </a:r>
            <a:r>
              <a:rPr lang="fr-FR" dirty="0" smtClean="0"/>
              <a:t> Candidate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547664" y="3500983"/>
            <a:ext cx="7195788" cy="1388939"/>
          </a:xfrm>
        </p:spPr>
        <p:txBody>
          <a:bodyPr anchor="ctr" anchorCtr="0"/>
          <a:lstStyle>
            <a:lvl1pPr marL="0" indent="0" algn="ctr">
              <a:buFont typeface="Arial" pitchFamily="34" charset="0"/>
              <a:buNone/>
              <a:defRPr>
                <a:solidFill>
                  <a:srgbClr val="0099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 smtClean="0"/>
              <a:t>Thesis title</a:t>
            </a:r>
            <a:endParaRPr lang="fr-FR" kern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503239" y="836712"/>
            <a:ext cx="1296987" cy="151288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mugshot</a:t>
            </a:r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64049" y="2636887"/>
            <a:ext cx="576907" cy="4327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flag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7452320" y="188640"/>
            <a:ext cx="1513011" cy="1728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Project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0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1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15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hyperlink" Target="htpp://www.eurecom.fr/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 userDrawn="1"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29" name="Picture 17" descr="logo_Eurecom">
            <a:hlinkClick r:id="rId5"/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Line 18"/>
          <p:cNvSpPr>
            <a:spLocks noChangeShapeType="1"/>
          </p:cNvSpPr>
          <p:nvPr userDrawn="1"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9"/>
          <p:cNvSpPr>
            <a:spLocks noChangeShapeType="1"/>
          </p:cNvSpPr>
          <p:nvPr userDrawn="1"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Placeholder 3"/>
          <p:cNvPicPr>
            <a:picLocks noChangeAspect="1"/>
          </p:cNvPicPr>
          <p:nvPr userDrawn="1"/>
        </p:nvPicPr>
        <p:blipFill>
          <a:blip r:embed="rId7" cstate="print"/>
          <a:srcRect t="13661" b="13661"/>
          <a:stretch>
            <a:fillRect/>
          </a:stretch>
        </p:blipFill>
        <p:spPr>
          <a:xfrm>
            <a:off x="0" y="6381328"/>
            <a:ext cx="743663" cy="5043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70" r:id="rId2"/>
    <p:sldLayoutId id="2147483875" r:id="rId3"/>
  </p:sldLayoutIdLst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Relationship Id="rId3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hyperlink" Target="http://linkedtv.project.cwi.nl/news/mainscreen.html" TargetMode="External"/><Relationship Id="rId5" Type="http://schemas.openxmlformats.org/officeDocument/2006/relationships/hyperlink" Target="http://linkedtv.project.cwi.nl/new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7.png"/><Relationship Id="rId5" Type="http://schemas.openxmlformats.org/officeDocument/2006/relationships/image" Target="../media/image32.jpeg"/><Relationship Id="rId6" Type="http://schemas.microsoft.com/office/2007/relationships/hdphoto" Target="../media/hdphoto1.wdp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jpeg"/><Relationship Id="rId10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jpe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hyperlink" Target="http://nerd.eurecom.fr/ontology" TargetMode="External"/><Relationship Id="rId18" Type="http://schemas.openxmlformats.org/officeDocument/2006/relationships/hyperlink" Target="http://nerd.eurecom.fr/api/application.wadl" TargetMode="External"/><Relationship Id="rId19" Type="http://schemas.openxmlformats.org/officeDocument/2006/relationships/hyperlink" Target="http://nerd.eurecom.fr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 bwMode="auto">
          <a:xfrm flipV="1">
            <a:off x="2987824" y="1484784"/>
            <a:ext cx="2160240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>
            <a:endCxn id="26" idx="1"/>
          </p:cNvCxnSpPr>
          <p:nvPr/>
        </p:nvCxnSpPr>
        <p:spPr bwMode="auto">
          <a:xfrm flipH="1" flipV="1">
            <a:off x="3691985" y="2595476"/>
            <a:ext cx="15919" cy="13375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flipV="1">
            <a:off x="2699792" y="2276872"/>
            <a:ext cx="216024" cy="1224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187624" y="5013177"/>
            <a:ext cx="7192963" cy="576064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José Luis Redondo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García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Laurens De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Vocht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Raphaël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Troncy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Erik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Mannens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Rik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Van de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Walle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76064" y="4221089"/>
            <a:ext cx="8388424" cy="864095"/>
          </a:xfrm>
          <a:effectLst/>
        </p:spPr>
        <p:txBody>
          <a:bodyPr/>
          <a:lstStyle/>
          <a:p>
            <a:r>
              <a:rPr lang="en-US" sz="3200" dirty="0">
                <a:effectLst/>
              </a:rPr>
              <a:t>Contextualizing Events in TV News </a:t>
            </a:r>
            <a:r>
              <a:rPr lang="en-US" sz="3200" dirty="0" smtClean="0">
                <a:effectLst/>
              </a:rPr>
              <a:t>Shows </a:t>
            </a:r>
            <a:endParaRPr lang="en-US" sz="3200" dirty="0"/>
          </a:p>
        </p:txBody>
      </p:sp>
      <p:sp>
        <p:nvSpPr>
          <p:cNvPr id="12" name="Subtitle 8"/>
          <p:cNvSpPr txBox="1">
            <a:spLocks/>
          </p:cNvSpPr>
          <p:nvPr/>
        </p:nvSpPr>
        <p:spPr bwMode="auto">
          <a:xfrm>
            <a:off x="1187624" y="5589240"/>
            <a:ext cx="7192963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5" name="Subtitle 8"/>
          <p:cNvSpPr txBox="1">
            <a:spLocks/>
          </p:cNvSpPr>
          <p:nvPr/>
        </p:nvSpPr>
        <p:spPr bwMode="auto">
          <a:xfrm>
            <a:off x="1259632" y="5661248"/>
            <a:ext cx="7192963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redondo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raphael.troncy</a:t>
            </a:r>
            <a:r>
              <a:rPr lang="en-US" sz="1400" b="0" dirty="0" smtClean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chemeClr val="tx1"/>
                </a:solidFill>
              </a:rPr>
              <a:t>@</a:t>
            </a:r>
            <a:r>
              <a:rPr lang="en-US" sz="1400" b="0" dirty="0" err="1">
                <a:solidFill>
                  <a:srgbClr val="7F7F7F"/>
                </a:solidFill>
              </a:rPr>
              <a:t>eurecom.fr</a:t>
            </a:r>
            <a:r>
              <a:rPr lang="en-US" sz="1400" b="0" dirty="0">
                <a:solidFill>
                  <a:srgbClr val="7F7F7F"/>
                </a:solidFill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733256"/>
            <a:ext cx="1440160" cy="3478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012" y="116632"/>
            <a:ext cx="1760196" cy="1584176"/>
          </a:xfrm>
          <a:prstGeom prst="rect">
            <a:avLst/>
          </a:prstGeom>
        </p:spPr>
      </p:pic>
      <p:cxnSp>
        <p:nvCxnSpPr>
          <p:cNvPr id="58" name="Straight Connector 57"/>
          <p:cNvCxnSpPr>
            <a:stCxn id="52" idx="3"/>
          </p:cNvCxnSpPr>
          <p:nvPr/>
        </p:nvCxnSpPr>
        <p:spPr bwMode="auto">
          <a:xfrm>
            <a:off x="5679406" y="1357369"/>
            <a:ext cx="260747" cy="17115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0" name="Group 69"/>
          <p:cNvGrpSpPr/>
          <p:nvPr/>
        </p:nvGrpSpPr>
        <p:grpSpPr>
          <a:xfrm>
            <a:off x="2195736" y="1124744"/>
            <a:ext cx="4893665" cy="3240360"/>
            <a:chOff x="1331640" y="908720"/>
            <a:chExt cx="5319201" cy="3424587"/>
          </a:xfrm>
        </p:grpSpPr>
        <p:sp>
          <p:nvSpPr>
            <p:cNvPr id="16" name="Oval 15"/>
            <p:cNvSpPr/>
            <p:nvPr/>
          </p:nvSpPr>
          <p:spPr bwMode="auto">
            <a:xfrm>
              <a:off x="1835696" y="1772816"/>
              <a:ext cx="720080" cy="7200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619672" y="3140968"/>
              <a:ext cx="576064" cy="576064"/>
            </a:xfrm>
            <a:prstGeom prst="ellips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292080" y="148478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4279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3851920" y="3933056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2483768" y="2852936"/>
              <a:ext cx="432048" cy="43204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2915816" y="2420888"/>
              <a:ext cx="288032" cy="28803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26277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331640" y="1268760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71800" y="3573016"/>
              <a:ext cx="432048" cy="504056"/>
            </a:xfrm>
            <a:prstGeom prst="ellipse">
              <a:avLst/>
            </a:prstGeom>
            <a:solidFill>
              <a:srgbClr val="FF55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275856" y="1340768"/>
              <a:ext cx="360040" cy="50405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3347864" y="3068960"/>
              <a:ext cx="360040" cy="360040"/>
            </a:xfrm>
            <a:prstGeom prst="ellipse">
              <a:avLst/>
            </a:prstGeom>
            <a:solidFill>
              <a:srgbClr val="EF89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2483768" y="2204864"/>
              <a:ext cx="2376264" cy="6480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3131840" y="2586347"/>
              <a:ext cx="1922773" cy="26658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27" idx="4"/>
            </p:cNvCxnSpPr>
            <p:nvPr/>
          </p:nvCxnSpPr>
          <p:spPr bwMode="auto">
            <a:xfrm>
              <a:off x="2807804" y="1484784"/>
              <a:ext cx="2276636" cy="14485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>
              <a:off x="3563888" y="1771007"/>
              <a:ext cx="1501271" cy="116232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flipV="1">
              <a:off x="3132192" y="3003528"/>
              <a:ext cx="1943864" cy="7135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stCxn id="31" idx="7"/>
            </p:cNvCxnSpPr>
            <p:nvPr/>
          </p:nvCxnSpPr>
          <p:spPr bwMode="auto">
            <a:xfrm flipV="1">
              <a:off x="3655177" y="2933328"/>
              <a:ext cx="1429263" cy="18835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flipV="1">
              <a:off x="2835424" y="2933328"/>
              <a:ext cx="2312640" cy="1356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flipV="1">
              <a:off x="2123728" y="2852936"/>
              <a:ext cx="3024336" cy="5676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1619672" y="1448780"/>
              <a:ext cx="3384376" cy="14041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Oval 51"/>
            <p:cNvSpPr/>
            <p:nvPr/>
          </p:nvSpPr>
          <p:spPr bwMode="auto">
            <a:xfrm>
              <a:off x="5076056" y="908720"/>
              <a:ext cx="288032" cy="288032"/>
            </a:xfrm>
            <a:prstGeom prst="ellipse">
              <a:avLst/>
            </a:prstGeom>
            <a:solidFill>
              <a:srgbClr val="B0276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5" name="Straight Connector 54"/>
            <p:cNvCxnSpPr>
              <a:stCxn id="23" idx="4"/>
            </p:cNvCxnSpPr>
            <p:nvPr/>
          </p:nvCxnSpPr>
          <p:spPr bwMode="auto">
            <a:xfrm>
              <a:off x="4608004" y="1484784"/>
              <a:ext cx="540060" cy="144016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>
              <a:stCxn id="22" idx="3"/>
            </p:cNvCxnSpPr>
            <p:nvPr/>
          </p:nvCxnSpPr>
          <p:spPr bwMode="auto">
            <a:xfrm flipH="1">
              <a:off x="5076056" y="1792097"/>
              <a:ext cx="268751" cy="113284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>
              <a:stCxn id="24" idx="0"/>
            </p:cNvCxnSpPr>
            <p:nvPr/>
          </p:nvCxnSpPr>
          <p:spPr bwMode="auto">
            <a:xfrm flipV="1">
              <a:off x="4031940" y="2924944"/>
              <a:ext cx="1116124" cy="10081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4" name="Group 13"/>
            <p:cNvGrpSpPr/>
            <p:nvPr/>
          </p:nvGrpSpPr>
          <p:grpSpPr>
            <a:xfrm>
              <a:off x="3419872" y="1268760"/>
              <a:ext cx="3230969" cy="3064547"/>
              <a:chOff x="3203848" y="980728"/>
              <a:chExt cx="3230969" cy="306454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</a:blip>
              <a:srcRect l="12000" t="5555" r="13111" b="4815"/>
              <a:stretch/>
            </p:blipFill>
            <p:spPr>
              <a:xfrm>
                <a:off x="3203848" y="980728"/>
                <a:ext cx="2845048" cy="306454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  <a:alphaModFix/>
              </a:blip>
              <a:srcRect l="6525" r="6165"/>
              <a:stretch/>
            </p:blipFill>
            <p:spPr>
              <a:xfrm>
                <a:off x="3698512" y="1412776"/>
                <a:ext cx="2736305" cy="2088232"/>
              </a:xfrm>
              <a:prstGeom prst="rect">
                <a:avLst/>
              </a:prstGeom>
              <a:scene3d>
                <a:camera prst="perspectiveRight" fov="7200000">
                  <a:rot lat="0" lon="19799994" rev="0"/>
                </a:camera>
                <a:lightRig rig="threePt" dir="t"/>
              </a:scene3d>
              <a:sp3d z="-285750"/>
            </p:spPr>
          </p:pic>
        </p:grpSp>
      </p:grpSp>
      <p:pic>
        <p:nvPicPr>
          <p:cNvPr id="11" name="Grafik 7" descr="inkedTV_4_final_LOGOPACK-1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01358" y="5085184"/>
            <a:ext cx="1307146" cy="1067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Subtitle 8"/>
          <p:cNvSpPr txBox="1">
            <a:spLocks/>
          </p:cNvSpPr>
          <p:nvPr/>
        </p:nvSpPr>
        <p:spPr bwMode="auto">
          <a:xfrm>
            <a:off x="1259632" y="5877272"/>
            <a:ext cx="7192963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laurens.devocht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erik.mannens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rik.vandewalle</a:t>
            </a:r>
            <a:r>
              <a:rPr lang="en-US" sz="1400" b="0" dirty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rgbClr val="000000"/>
                </a:solidFill>
              </a:rPr>
              <a:t>@</a:t>
            </a:r>
            <a:r>
              <a:rPr lang="en-US" sz="1400" b="0" dirty="0" err="1">
                <a:solidFill>
                  <a:schemeClr val="bg1">
                    <a:lumMod val="50000"/>
                  </a:schemeClr>
                </a:solidFill>
              </a:rPr>
              <a:t>ugent.be</a:t>
            </a:r>
            <a:endParaRPr lang="en-US" sz="1400" b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6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Expansion: Results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10</a:t>
            </a:fld>
            <a:endParaRPr lang="en-US" dirty="0"/>
          </a:p>
        </p:txBody>
      </p:sp>
      <p:pic>
        <p:nvPicPr>
          <p:cNvPr id="2" name="Picture 1" descr="Screen Shot 2014-04-04 at 12.29.19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62856"/>
            <a:ext cx="6408712" cy="1999845"/>
          </a:xfrm>
          <a:prstGeom prst="rect">
            <a:avLst/>
          </a:prstGeom>
        </p:spPr>
      </p:pic>
      <p:pic>
        <p:nvPicPr>
          <p:cNvPr id="3" name="Picture 2" descr="Screen Shot 2014-04-04 at 12.30.41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84984"/>
            <a:ext cx="8604448" cy="3034200"/>
          </a:xfrm>
          <a:prstGeom prst="rect">
            <a:avLst/>
          </a:prstGeom>
        </p:spPr>
      </p:pic>
      <p:sp>
        <p:nvSpPr>
          <p:cNvPr id="163" name="Trapezoid 162"/>
          <p:cNvSpPr/>
          <p:nvPr/>
        </p:nvSpPr>
        <p:spPr bwMode="auto">
          <a:xfrm>
            <a:off x="323528" y="2924944"/>
            <a:ext cx="8568952" cy="440432"/>
          </a:xfrm>
          <a:prstGeom prst="trapezoid">
            <a:avLst>
              <a:gd name="adj" fmla="val 285791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99000">
                <a:srgbClr val="B7F5FB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2339752" y="2996952"/>
            <a:ext cx="4517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Named </a:t>
            </a:r>
            <a:r>
              <a:rPr lang="en-US" dirty="0"/>
              <a:t>Entity 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Expansion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4408" y="2433811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0594" y="2636912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5616" y="1196752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1115616" y="1369078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115616" y="1541404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115616" y="1713730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124408" y="1886056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50594" y="2261485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0594" y="2089159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288" y="4745762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474" y="4954361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496" y="3501008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35496" y="3678830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35496" y="3856652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5496" y="4034474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70474" y="4567940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474" y="4390118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6066" y="4212296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6066" y="5310005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6066" y="5132183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6066" y="5487827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066" y="5665649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066" y="6021288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066" y="5843471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62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2667000"/>
            <a:ext cx="2463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6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Adjacency Matrix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555776" y="5301208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Adjacency </a:t>
            </a:r>
            <a:r>
              <a:rPr lang="en-US" dirty="0"/>
              <a:t>Matrix </a:t>
            </a:r>
            <a:r>
              <a:rPr lang="en-US" b="1" dirty="0" err="1"/>
              <a:t>M</a:t>
            </a:r>
            <a:r>
              <a:rPr lang="en-US" b="1" baseline="-25000" dirty="0" err="1"/>
              <a:t>i,j</a:t>
            </a:r>
            <a:r>
              <a:rPr lang="en-US" b="1" baseline="-25000" dirty="0"/>
              <a:t> </a:t>
            </a:r>
            <a:endParaRPr lang="en-US" b="1" baseline="-25000" dirty="0" smtClean="0"/>
          </a:p>
          <a:p>
            <a:r>
              <a:rPr lang="en-US" sz="1400" dirty="0" smtClean="0">
                <a:latin typeface="Courier New"/>
                <a:cs typeface="Courier New"/>
              </a:rPr>
              <a:t>D(</a:t>
            </a:r>
            <a:r>
              <a:rPr lang="en-US" sz="1400" dirty="0" err="1" smtClean="0">
                <a:latin typeface="Courier New"/>
                <a:cs typeface="Courier New"/>
              </a:rPr>
              <a:t>e</a:t>
            </a:r>
            <a:r>
              <a:rPr lang="en-US" sz="1400" baseline="-25000" dirty="0" err="1" smtClean="0">
                <a:latin typeface="Courier New"/>
                <a:cs typeface="Courier New"/>
              </a:rPr>
              <a:t>i</a:t>
            </a:r>
            <a:r>
              <a:rPr lang="en-US" sz="1400" baseline="-25000" dirty="0" smtClean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,</a:t>
            </a:r>
            <a:r>
              <a:rPr lang="en-US" sz="1400" dirty="0" err="1" smtClean="0">
                <a:latin typeface="Courier New"/>
                <a:cs typeface="Courier New"/>
              </a:rPr>
              <a:t>e</a:t>
            </a:r>
            <a:r>
              <a:rPr lang="en-US" sz="1400" baseline="-25000" dirty="0" err="1" smtClean="0">
                <a:latin typeface="Courier New"/>
                <a:cs typeface="Courier New"/>
              </a:rPr>
              <a:t>j</a:t>
            </a:r>
            <a:r>
              <a:rPr lang="en-US" sz="1400" dirty="0" smtClean="0">
                <a:latin typeface="Courier New"/>
                <a:cs typeface="Courier New"/>
              </a:rPr>
              <a:t>) =</a:t>
            </a:r>
            <a:r>
              <a:rPr lang="en-US" sz="1400" dirty="0" err="1" smtClean="0">
                <a:latin typeface="Courier New"/>
                <a:cs typeface="Courier New"/>
              </a:rPr>
              <a:t>Avg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lenght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smtClean="0">
                <a:latin typeface="Courier New"/>
                <a:cs typeface="Courier New"/>
              </a:rPr>
              <a:t>Paths(</a:t>
            </a:r>
            <a:r>
              <a:rPr lang="en-US" sz="1400" dirty="0" err="1">
                <a:latin typeface="Courier New"/>
                <a:cs typeface="Courier New"/>
              </a:rPr>
              <a:t>e</a:t>
            </a:r>
            <a:r>
              <a:rPr lang="en-US" sz="1400" baseline="-25000" dirty="0" err="1">
                <a:latin typeface="Courier New"/>
                <a:cs typeface="Courier New"/>
              </a:rPr>
              <a:t>i</a:t>
            </a:r>
            <a:r>
              <a:rPr lang="en-US" sz="1400" dirty="0" smtClean="0">
                <a:latin typeface="Courier New"/>
                <a:cs typeface="Courier New"/>
              </a:rPr>
              <a:t>, </a:t>
            </a:r>
            <a:r>
              <a:rPr lang="en-US" sz="1400" dirty="0" err="1">
                <a:latin typeface="Courier New"/>
                <a:cs typeface="Courier New"/>
              </a:rPr>
              <a:t>e</a:t>
            </a:r>
            <a:r>
              <a:rPr lang="en-US" sz="1400" baseline="-25000" dirty="0" err="1">
                <a:latin typeface="Courier New"/>
                <a:cs typeface="Courier New"/>
              </a:rPr>
              <a:t>j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>
                <a:latin typeface="Courier New"/>
                <a:cs typeface="Courier New"/>
              </a:rPr>
              <a:t>))))</a:t>
            </a:r>
          </a:p>
        </p:txBody>
      </p:sp>
      <p:pic>
        <p:nvPicPr>
          <p:cNvPr id="10" name="Picture 9" descr="Screen Shot 2014-04-04 at 12.39.0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00808"/>
            <a:ext cx="7018432" cy="3518206"/>
          </a:xfrm>
          <a:prstGeom prst="rect">
            <a:avLst/>
          </a:prstGeom>
        </p:spPr>
      </p:pic>
      <p:sp>
        <p:nvSpPr>
          <p:cNvPr id="159" name="Rounded Rectangle 158"/>
          <p:cNvSpPr/>
          <p:nvPr/>
        </p:nvSpPr>
        <p:spPr bwMode="auto">
          <a:xfrm>
            <a:off x="1475656" y="1844824"/>
            <a:ext cx="3960440" cy="1944216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2366520" y="1484784"/>
            <a:ext cx="2173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Context Coherence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162" name="Rounded Rectangle 161"/>
          <p:cNvSpPr/>
          <p:nvPr/>
        </p:nvSpPr>
        <p:spPr bwMode="auto">
          <a:xfrm>
            <a:off x="1403648" y="4005064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solidFill>
                  <a:srgbClr val="FF0000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ounded Rectangle 163"/>
          <p:cNvSpPr/>
          <p:nvPr/>
        </p:nvSpPr>
        <p:spPr bwMode="auto">
          <a:xfrm>
            <a:off x="1403648" y="4869160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6" name="Rounded Rectangle 165"/>
          <p:cNvSpPr/>
          <p:nvPr/>
        </p:nvSpPr>
        <p:spPr bwMode="auto">
          <a:xfrm>
            <a:off x="1403648" y="4653136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395536" y="3933056"/>
            <a:ext cx="9463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Wikileaks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251520" y="4561383"/>
            <a:ext cx="1066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Kucherena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35496" y="4797152"/>
            <a:ext cx="1314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Sheremetyevo</a:t>
            </a:r>
            <a:r>
              <a:rPr lang="en-US" sz="1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 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  <a:p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80318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2" grpId="0" animBg="1"/>
      <p:bldP spid="164" grpId="0" animBg="1"/>
      <p:bldP spid="166" grpId="0" animBg="1"/>
      <p:bldP spid="170" grpId="0"/>
      <p:bldP spid="172" grpId="0"/>
      <p:bldP spid="17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Results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13</a:t>
            </a:fld>
            <a:endParaRPr lang="en-US" dirty="0"/>
          </a:p>
        </p:txBody>
      </p:sp>
      <p:pic>
        <p:nvPicPr>
          <p:cNvPr id="9" name="Picture 8" descr="Screen Shot 2014-04-04 at 1.2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40768"/>
            <a:ext cx="7849559" cy="2376264"/>
          </a:xfrm>
          <a:prstGeom prst="rect">
            <a:avLst/>
          </a:prstGeom>
        </p:spPr>
      </p:pic>
      <p:sp>
        <p:nvSpPr>
          <p:cNvPr id="159" name="Rectangle 158"/>
          <p:cNvSpPr/>
          <p:nvPr/>
        </p:nvSpPr>
        <p:spPr>
          <a:xfrm>
            <a:off x="2411760" y="9807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Frequent</a:t>
            </a:r>
            <a:r>
              <a:rPr lang="en-US" b="1" dirty="0" smtClean="0"/>
              <a:t> Nodes </a:t>
            </a:r>
            <a:r>
              <a:rPr lang="en-US" dirty="0" smtClean="0"/>
              <a:t>and</a:t>
            </a:r>
            <a:r>
              <a:rPr lang="en-US" b="1" dirty="0" smtClean="0"/>
              <a:t> Properties</a:t>
            </a:r>
            <a:endParaRPr lang="en-US" b="1" baseline="-25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508104" y="4221088"/>
            <a:ext cx="1872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In the context of the newscast,</a:t>
            </a:r>
            <a:r>
              <a:rPr lang="en-US" sz="1600" dirty="0" smtClean="0">
                <a:solidFill>
                  <a:srgbClr val="BD4B00"/>
                </a:solidFill>
              </a:rPr>
              <a:t> </a:t>
            </a:r>
            <a:r>
              <a:rPr lang="en-US" sz="1600" b="1" dirty="0" smtClean="0">
                <a:solidFill>
                  <a:srgbClr val="BD4B00"/>
                </a:solidFill>
              </a:rPr>
              <a:t>Geographical</a:t>
            </a:r>
            <a:r>
              <a:rPr lang="en-US" sz="1600" dirty="0" smtClean="0">
                <a:solidFill>
                  <a:srgbClr val="BD4B00"/>
                </a:solidFill>
              </a:rPr>
              <a:t> </a:t>
            </a:r>
            <a:r>
              <a:rPr lang="en-US" sz="1600" dirty="0" smtClean="0"/>
              <a:t>and</a:t>
            </a:r>
            <a:r>
              <a:rPr lang="en-US" sz="1600" dirty="0" smtClean="0">
                <a:solidFill>
                  <a:srgbClr val="418B42"/>
                </a:solidFill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</a:rPr>
              <a:t>political</a:t>
            </a:r>
            <a:r>
              <a:rPr lang="en-US" sz="1600" dirty="0" smtClean="0">
                <a:solidFill>
                  <a:srgbClr val="0000FF"/>
                </a:solidFill>
              </a:rPr>
              <a:t> </a:t>
            </a:r>
            <a:r>
              <a:rPr lang="en-US" sz="1600" dirty="0" smtClean="0">
                <a:solidFill>
                  <a:srgbClr val="000000"/>
                </a:solidFill>
              </a:rPr>
              <a:t>matter!</a:t>
            </a:r>
            <a:r>
              <a:rPr lang="en-US" sz="1600" dirty="0" smtClean="0">
                <a:solidFill>
                  <a:srgbClr val="000000"/>
                </a:solidFill>
              </a:rPr>
              <a:t>!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60432" y="1772816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75656" y="4223990"/>
            <a:ext cx="2088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Some </a:t>
            </a:r>
            <a:r>
              <a:rPr lang="en-US" sz="1600" b="1" dirty="0" smtClean="0">
                <a:solidFill>
                  <a:srgbClr val="000000"/>
                </a:solidFill>
              </a:rPr>
              <a:t>frequent classes</a:t>
            </a:r>
            <a:r>
              <a:rPr lang="en-US" sz="1600" dirty="0" smtClean="0">
                <a:solidFill>
                  <a:srgbClr val="000000"/>
                </a:solidFill>
              </a:rPr>
              <a:t> already detected are further </a:t>
            </a:r>
            <a:r>
              <a:rPr lang="en-US" sz="1600" b="1" dirty="0" smtClean="0">
                <a:solidFill>
                  <a:srgbClr val="000000"/>
                </a:solidFill>
              </a:rPr>
              <a:t>promoted</a:t>
            </a:r>
            <a:r>
              <a:rPr lang="en-US" sz="1600" dirty="0" smtClean="0">
                <a:solidFill>
                  <a:srgbClr val="000000"/>
                </a:solidFill>
              </a:rPr>
              <a:t>!</a:t>
            </a:r>
            <a:r>
              <a:rPr lang="en-US" sz="1600" dirty="0" smtClean="0">
                <a:solidFill>
                  <a:srgbClr val="000000"/>
                </a:solidFill>
              </a:rPr>
              <a:t>!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60432" y="2186862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60432" y="2393885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60432" y="2807931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60432" y="3221977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60432" y="3429000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60432" y="3014954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60432" y="2600908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60432" y="1979839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5536" y="2204864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5536" y="2041103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5536" y="2617167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5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Results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14</a:t>
            </a:fld>
            <a:endParaRPr lang="en-US" dirty="0"/>
          </a:p>
        </p:txBody>
      </p:sp>
      <p:pic>
        <p:nvPicPr>
          <p:cNvPr id="10" name="Picture 9" descr="Screen Shot 2014-04-04 at 1.30.34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876"/>
          <a:stretch/>
        </p:blipFill>
        <p:spPr>
          <a:xfrm>
            <a:off x="3651708" y="1988840"/>
            <a:ext cx="4998108" cy="3528392"/>
          </a:xfrm>
          <a:prstGeom prst="rect">
            <a:avLst/>
          </a:prstGeom>
        </p:spPr>
      </p:pic>
      <p:sp>
        <p:nvSpPr>
          <p:cNvPr id="162" name="Rounded Rectangle 161"/>
          <p:cNvSpPr/>
          <p:nvPr/>
        </p:nvSpPr>
        <p:spPr bwMode="auto">
          <a:xfrm>
            <a:off x="683568" y="3501008"/>
            <a:ext cx="648072" cy="288032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ounded Rectangle 163"/>
          <p:cNvSpPr/>
          <p:nvPr/>
        </p:nvSpPr>
        <p:spPr bwMode="auto">
          <a:xfrm>
            <a:off x="395536" y="4437112"/>
            <a:ext cx="1224136" cy="216024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13" descr="Screen Shot 2014-04-04 at 12.30.41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" r="76489"/>
          <a:stretch/>
        </p:blipFill>
        <p:spPr>
          <a:xfrm>
            <a:off x="107504" y="1988839"/>
            <a:ext cx="2304256" cy="35283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9512" y="1700808"/>
            <a:ext cx="208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NE Expansion</a:t>
            </a:r>
            <a:endParaRPr lang="en-US" b="1" baseline="-25000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5508104" y="1628800"/>
            <a:ext cx="208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DBPedia</a:t>
            </a:r>
            <a:r>
              <a:rPr lang="en-US" b="1" dirty="0" smtClean="0"/>
              <a:t> Clues</a:t>
            </a:r>
            <a:endParaRPr lang="en-US" b="1" baseline="-25000" dirty="0" smtClean="0"/>
          </a:p>
        </p:txBody>
      </p:sp>
      <p:pic>
        <p:nvPicPr>
          <p:cNvPr id="17" name="Picture 16" descr="Screen Shot 2014-04-04 at 1.30.34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3" r="37808"/>
          <a:stretch/>
        </p:blipFill>
        <p:spPr>
          <a:xfrm>
            <a:off x="6813293" y="1988840"/>
            <a:ext cx="2079187" cy="3528392"/>
          </a:xfrm>
          <a:prstGeom prst="rect">
            <a:avLst/>
          </a:prstGeom>
        </p:spPr>
      </p:pic>
      <p:sp>
        <p:nvSpPr>
          <p:cNvPr id="18" name="Trapezoid 17"/>
          <p:cNvSpPr/>
          <p:nvPr/>
        </p:nvSpPr>
        <p:spPr bwMode="auto">
          <a:xfrm>
            <a:off x="2411760" y="2060848"/>
            <a:ext cx="1008112" cy="3456384"/>
          </a:xfrm>
          <a:prstGeom prst="trapezoid">
            <a:avLst>
              <a:gd name="adj" fmla="val 0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99000">
                <a:srgbClr val="B7F5FB"/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27784" y="2712976"/>
            <a:ext cx="461665" cy="219367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dirty="0"/>
              <a:t>(2) </a:t>
            </a:r>
            <a:r>
              <a:rPr lang="en-US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Dbpedia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 </a:t>
            </a:r>
            <a:r>
              <a:rPr lang="en-US" dirty="0" smtClean="0"/>
              <a:t>Ranking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56656" y="4482072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82842" y="4280649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47864" y="2204864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3347864" y="2406287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3347864" y="2607710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3347864" y="2809133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3382842" y="3211979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82842" y="3010556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47864" y="3413402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3356656" y="3614825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56656" y="3847025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82842" y="4079226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356656" y="4714272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356656" y="4946473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356656" y="5178678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74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Evaluation: Edward Snowden Asylum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75656" y="566124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aseline="30000" dirty="0" smtClean="0"/>
              <a:t>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79512" y="993502"/>
            <a:ext cx="8784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b="1" dirty="0" smtClean="0"/>
              <a:t>Set up: </a:t>
            </a:r>
            <a:r>
              <a:rPr lang="en-US" dirty="0" smtClean="0"/>
              <a:t>Expert defines the </a:t>
            </a:r>
            <a:r>
              <a:rPr lang="en-US" u="sng" dirty="0" smtClean="0"/>
              <a:t>list of relevant concepts </a:t>
            </a:r>
            <a:r>
              <a:rPr lang="en-US" dirty="0" smtClean="0"/>
              <a:t>for the newscast based on a deep analysis of the main argument and the feedback of </a:t>
            </a:r>
            <a:r>
              <a:rPr lang="en-US" u="sng" dirty="0" smtClean="0"/>
              <a:t>8 users </a:t>
            </a:r>
            <a:r>
              <a:rPr lang="en-US" dirty="0" smtClean="0"/>
              <a:t>participating in a user experience study [*]</a:t>
            </a:r>
          </a:p>
        </p:txBody>
      </p:sp>
      <p:sp>
        <p:nvSpPr>
          <p:cNvPr id="6" name="Rectangle 5"/>
          <p:cNvSpPr/>
          <p:nvPr/>
        </p:nvSpPr>
        <p:spPr>
          <a:xfrm>
            <a:off x="755577" y="6381328"/>
            <a:ext cx="59046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sz="1000" dirty="0" smtClean="0"/>
              <a:t> [</a:t>
            </a:r>
            <a:r>
              <a:rPr lang="en-US" sz="1000" dirty="0"/>
              <a:t>*] L. Perez Romero, R. </a:t>
            </a:r>
            <a:r>
              <a:rPr lang="en-US" sz="1000" dirty="0" err="1"/>
              <a:t>Ahn</a:t>
            </a:r>
            <a:r>
              <a:rPr lang="en-US" sz="1000" dirty="0"/>
              <a:t>, and L. Hardman. </a:t>
            </a:r>
            <a:r>
              <a:rPr lang="en-US" sz="1000" dirty="0" err="1"/>
              <a:t>Linkedtv</a:t>
            </a:r>
            <a:r>
              <a:rPr lang="en-US" sz="1000" dirty="0"/>
              <a:t> news: designing a </a:t>
            </a:r>
            <a:r>
              <a:rPr lang="en-US" sz="1000" dirty="0" smtClean="0"/>
              <a:t>second screen </a:t>
            </a:r>
            <a:r>
              <a:rPr lang="en-US" sz="1000" dirty="0"/>
              <a:t>companion for web-enriched news broadcasts.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769262"/>
              </p:ext>
            </p:extLst>
          </p:nvPr>
        </p:nvGraphicFramePr>
        <p:xfrm>
          <a:off x="323528" y="1988840"/>
          <a:ext cx="8568951" cy="4242256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534866"/>
                <a:gridCol w="2281557"/>
                <a:gridCol w="1402124"/>
                <a:gridCol w="1636614"/>
                <a:gridCol w="17137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GT Entity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Expert’s Comment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NE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Extraction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NE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Expansion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000000"/>
                          </a:solidFill>
                        </a:rPr>
                        <a:t>DBpedia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Clues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Edward Snowden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Public figure. He is the “who” of the news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Russia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The location, but also an actor, the indirect object of the main</a:t>
                      </a:r>
                      <a:r>
                        <a:rPr lang="en-US" sz="800" baseline="0" dirty="0" smtClean="0"/>
                        <a:t> sentence “”to whom”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617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Political Asylum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This is</a:t>
                      </a:r>
                      <a:r>
                        <a:rPr lang="en-US" sz="800" baseline="0" dirty="0" smtClean="0"/>
                        <a:t> related to the “what” of the news. This is the Snowden’s request, the direct object.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CIA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Background information on related to Snowden,</a:t>
                      </a:r>
                      <a:r>
                        <a:rPr lang="en-US" sz="800" baseline="0" dirty="0" smtClean="0"/>
                        <a:t> since he is an ex-CIA employee. An axe in a wider sense, not this item in particular, but on Snowden’s history.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10376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Sheremetyevo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Airport, specific location of</a:t>
                      </a:r>
                      <a:r>
                        <a:rPr lang="en-US" sz="800" baseline="0" dirty="0" smtClean="0"/>
                        <a:t> the news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Anatoly </a:t>
                      </a:r>
                      <a:r>
                        <a:rPr lang="en-US" sz="1200" dirty="0" err="1" smtClean="0"/>
                        <a:t>Kucherena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Secondary actor and</a:t>
                      </a:r>
                      <a:r>
                        <a:rPr lang="en-US" sz="800" baseline="0" dirty="0" smtClean="0"/>
                        <a:t> speaker in the video. Information about an interview of person expressing his opinion.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0689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 Department</a:t>
                      </a:r>
                      <a:r>
                        <a:rPr lang="en-US" sz="1200" baseline="0" dirty="0" smtClean="0"/>
                        <a:t> of State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Involved organization. Not</a:t>
                      </a:r>
                      <a:r>
                        <a:rPr lang="en-US" sz="800" baseline="0" dirty="0" smtClean="0"/>
                        <a:t> mentioned  but related with the main subject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06896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Other Entities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“human-rights” 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and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 “extradition” 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+mn-lt"/>
                        </a:rPr>
                        <a:t>Minister of Russia, “</a:t>
                      </a:r>
                      <a:r>
                        <a:rPr lang="en-US" sz="1200" b="1" dirty="0" smtClean="0">
                          <a:solidFill>
                            <a:srgbClr val="000000"/>
                          </a:solidFill>
                          <a:latin typeface="+mn-lt"/>
                        </a:rPr>
                        <a:t>Igor </a:t>
                      </a:r>
                      <a:r>
                        <a:rPr lang="en-US" sz="1200" b="1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Shuvalov</a:t>
                      </a:r>
                      <a:r>
                        <a:rPr lang="en-US" sz="1200" b="1" dirty="0" smtClean="0">
                          <a:solidFill>
                            <a:srgbClr val="000000"/>
                          </a:solidFill>
                          <a:latin typeface="+mn-lt"/>
                        </a:rPr>
                        <a:t>”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406896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Other Comments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Better</a:t>
                      </a:r>
                      <a:r>
                        <a:rPr lang="en-US" sz="1000" b="1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ranking: </a:t>
                      </a: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Entities like “</a:t>
                      </a:r>
                      <a:r>
                        <a:rPr lang="en-US" sz="8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Sheremetyevo</a:t>
                      </a: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” scored higher</a:t>
                      </a:r>
                      <a:endParaRPr lang="en-US" sz="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14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"/>
          <p:cNvSpPr>
            <a:spLocks noGrp="1" noChangeArrowheads="1"/>
          </p:cNvSpPr>
          <p:nvPr>
            <p:ph type="title"/>
          </p:nvPr>
        </p:nvSpPr>
        <p:spPr>
          <a:xfrm>
            <a:off x="251520" y="-32367"/>
            <a:ext cx="8228160" cy="1144921"/>
          </a:xfrm>
          <a:ln/>
        </p:spPr>
        <p:txBody>
          <a:bodyPr tIns="35202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Feeding a companion TV app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68760"/>
            <a:ext cx="5112568" cy="37328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360893"/>
            <a:ext cx="5184576" cy="3790983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436096" y="1556792"/>
            <a:ext cx="35283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sz="1600" u="sng" dirty="0">
                <a:hlinkClick r:id="rId4"/>
              </a:rPr>
              <a:t>http://linkedtv.project.cwi.nl/news/mainscreen.html</a:t>
            </a:r>
            <a:endParaRPr lang="en-US" sz="1600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179512" y="5589240"/>
            <a:ext cx="338437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sz="1600" u="sng" dirty="0">
                <a:hlinkClick r:id="rId5"/>
              </a:rPr>
              <a:t>http://linkedtv.project.cwi.nl/news/</a:t>
            </a:r>
            <a:endParaRPr lang="en-US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0" y="5301208"/>
            <a:ext cx="3419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Second Screen @ </a:t>
            </a:r>
            <a:endParaRPr lang="en-US" baseline="-250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5508104" y="1268760"/>
            <a:ext cx="3419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Main Screen @ </a:t>
            </a:r>
            <a:endParaRPr lang="en-US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293305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idx="4294967295"/>
          </p:nvPr>
        </p:nvSpPr>
        <p:spPr>
          <a:xfrm>
            <a:off x="6556321" y="6345307"/>
            <a:ext cx="2128320" cy="470930"/>
          </a:xfrm>
          <a:prstGeom prst="rect">
            <a:avLst/>
          </a:prstGeom>
        </p:spPr>
        <p:txBody>
          <a:bodyPr lIns="82945" tIns="41473" rIns="82945" bIns="41473"/>
          <a:lstStyle/>
          <a:p>
            <a:fld id="{3D4D4D17-E774-AE4A-AEE4-328CB7148421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467544" y="-27384"/>
            <a:ext cx="8228160" cy="1144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9532" y="2915940"/>
            <a:ext cx="856895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Preliminary results indicate that:</a:t>
            </a:r>
            <a:endParaRPr lang="en-US" dirty="0" smtClean="0"/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/>
              <a:t>The initial set </a:t>
            </a:r>
            <a:r>
              <a:rPr lang="en-US" sz="1600" dirty="0"/>
              <a:t>of entities is </a:t>
            </a:r>
            <a:r>
              <a:rPr lang="en-US" sz="1600" b="1" dirty="0" smtClean="0"/>
              <a:t>augmented </a:t>
            </a:r>
            <a:r>
              <a:rPr lang="en-US" sz="1600" dirty="0" smtClean="0"/>
              <a:t>with relevant </a:t>
            </a:r>
            <a:r>
              <a:rPr lang="en-US" sz="1600" dirty="0"/>
              <a:t>concepts not detected by pure NE </a:t>
            </a:r>
            <a:r>
              <a:rPr lang="en-US" sz="1600" dirty="0" smtClean="0"/>
              <a:t>approaches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/>
              <a:t>By exploring </a:t>
            </a:r>
            <a:r>
              <a:rPr lang="en-US" sz="1600" dirty="0" err="1"/>
              <a:t>DBpedia</a:t>
            </a:r>
            <a:r>
              <a:rPr lang="en-US" sz="1600" dirty="0"/>
              <a:t> paths </a:t>
            </a:r>
            <a:r>
              <a:rPr lang="en-US" sz="1600" dirty="0" smtClean="0"/>
              <a:t>we:</a:t>
            </a:r>
          </a:p>
          <a:p>
            <a:pPr marL="1200150" lvl="2" indent="-285750" algn="l">
              <a:spcBef>
                <a:spcPts val="600"/>
              </a:spcBef>
              <a:buFont typeface="Courier New"/>
              <a:buChar char="o"/>
            </a:pPr>
            <a:r>
              <a:rPr lang="en-US" sz="1600" b="1" dirty="0" smtClean="0"/>
              <a:t>Obtain</a:t>
            </a:r>
            <a:r>
              <a:rPr lang="en-US" sz="1600" dirty="0" smtClean="0"/>
              <a:t> a more accurate </a:t>
            </a:r>
            <a:r>
              <a:rPr lang="en-US" sz="1600" b="1" dirty="0" smtClean="0"/>
              <a:t>ranking</a:t>
            </a:r>
            <a:r>
              <a:rPr lang="en-US" sz="1600" dirty="0" smtClean="0"/>
              <a:t> of the relevant concepts</a:t>
            </a:r>
          </a:p>
          <a:p>
            <a:pPr marL="1200150" lvl="2" indent="-285750" algn="l">
              <a:spcBef>
                <a:spcPts val="600"/>
              </a:spcBef>
              <a:buFont typeface="Courier New"/>
              <a:buChar char="o"/>
            </a:pPr>
            <a:r>
              <a:rPr lang="en-US" sz="1600" b="1" dirty="0" smtClean="0"/>
              <a:t>Bring </a:t>
            </a:r>
            <a:r>
              <a:rPr lang="en-US" sz="1600" dirty="0" smtClean="0"/>
              <a:t>forward more related entities.</a:t>
            </a:r>
          </a:p>
          <a:p>
            <a:pPr marL="1200150" lvl="2" indent="-285750" algn="l">
              <a:spcBef>
                <a:spcPts val="600"/>
              </a:spcBef>
              <a:buFont typeface="Courier New"/>
              <a:buChar char="o"/>
            </a:pPr>
            <a:r>
              <a:rPr lang="en-US" sz="1600" b="1" dirty="0" smtClean="0"/>
              <a:t>Filter out </a:t>
            </a:r>
            <a:r>
              <a:rPr lang="en-US" sz="1600" dirty="0" smtClean="0"/>
              <a:t>those that are not </a:t>
            </a:r>
            <a:r>
              <a:rPr lang="en-US" sz="1600" b="1" dirty="0" smtClean="0"/>
              <a:t>representative</a:t>
            </a:r>
            <a:r>
              <a:rPr lang="en-US" sz="1600" dirty="0" smtClean="0"/>
              <a:t> in the broader context of an event.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59532" y="1268760"/>
            <a:ext cx="856895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pproach </a:t>
            </a:r>
            <a:r>
              <a:rPr lang="en-US" dirty="0" smtClean="0">
                <a:solidFill>
                  <a:srgbClr val="000000"/>
                </a:solidFill>
              </a:rPr>
              <a:t>for </a:t>
            </a:r>
            <a:r>
              <a:rPr lang="en-US" b="1" dirty="0" smtClean="0"/>
              <a:t>context</a:t>
            </a:r>
            <a:r>
              <a:rPr lang="en-US" b="1" dirty="0"/>
              <a:t>-aware annotating </a:t>
            </a:r>
            <a:r>
              <a:rPr lang="en-US" b="1" dirty="0" smtClean="0"/>
              <a:t>News </a:t>
            </a:r>
            <a:r>
              <a:rPr lang="en-US" b="1" dirty="0"/>
              <a:t>E</a:t>
            </a:r>
            <a:r>
              <a:rPr lang="en-US" b="1" dirty="0" smtClean="0"/>
              <a:t>vents: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/>
              <a:t>Starts from </a:t>
            </a:r>
            <a:r>
              <a:rPr lang="en-US" sz="1600" b="1" dirty="0"/>
              <a:t>named</a:t>
            </a:r>
            <a:r>
              <a:rPr lang="en-US" sz="1600" dirty="0"/>
              <a:t> </a:t>
            </a:r>
            <a:r>
              <a:rPr lang="en-US" sz="1600" b="1" dirty="0"/>
              <a:t>entities</a:t>
            </a:r>
            <a:r>
              <a:rPr lang="en-US" sz="1600" dirty="0"/>
              <a:t> recognized </a:t>
            </a:r>
            <a:r>
              <a:rPr lang="en-US" sz="1600" dirty="0" smtClean="0"/>
              <a:t>in timed text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b="1" dirty="0" smtClean="0"/>
              <a:t>Expands </a:t>
            </a:r>
            <a:r>
              <a:rPr lang="en-US" sz="1600" dirty="0" smtClean="0"/>
              <a:t>this set by analyzing </a:t>
            </a:r>
            <a:r>
              <a:rPr lang="en-US" sz="1600" dirty="0"/>
              <a:t>additional </a:t>
            </a:r>
            <a:r>
              <a:rPr lang="en-US" sz="1600" dirty="0" smtClean="0"/>
              <a:t>documents </a:t>
            </a:r>
            <a:r>
              <a:rPr lang="en-US" sz="1600" dirty="0"/>
              <a:t>about the same event</a:t>
            </a:r>
            <a:r>
              <a:rPr lang="en-US" sz="1600" dirty="0" smtClean="0"/>
              <a:t>.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b="1" dirty="0" smtClean="0"/>
              <a:t>Completes </a:t>
            </a:r>
            <a:r>
              <a:rPr lang="en-US" sz="1600" dirty="0" smtClean="0"/>
              <a:t>with </a:t>
            </a:r>
            <a:r>
              <a:rPr lang="en-US" sz="1600" dirty="0"/>
              <a:t>cues about </a:t>
            </a:r>
            <a:r>
              <a:rPr lang="en-US" sz="1600" dirty="0" smtClean="0"/>
              <a:t>the path connectivity in </a:t>
            </a:r>
            <a:r>
              <a:rPr lang="en-US" sz="1600" b="1" dirty="0" err="1" smtClean="0"/>
              <a:t>DBpedia</a:t>
            </a:r>
            <a:r>
              <a:rPr lang="en-US" sz="1600" dirty="0" smtClean="0"/>
              <a:t>.</a:t>
            </a:r>
            <a:endParaRPr lang="en-US" dirty="0" smtClean="0"/>
          </a:p>
        </p:txBody>
      </p:sp>
      <p:sp>
        <p:nvSpPr>
          <p:cNvPr id="79" name="Rectangle 78"/>
          <p:cNvSpPr/>
          <p:nvPr/>
        </p:nvSpPr>
        <p:spPr>
          <a:xfrm>
            <a:off x="395536" y="5374957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The resultant </a:t>
            </a:r>
            <a:r>
              <a:rPr lang="en-US" b="1" dirty="0">
                <a:solidFill>
                  <a:srgbClr val="000000"/>
                </a:solidFill>
              </a:rPr>
              <a:t>E</a:t>
            </a:r>
            <a:r>
              <a:rPr lang="en-US" b="1" dirty="0" smtClean="0">
                <a:solidFill>
                  <a:srgbClr val="000000"/>
                </a:solidFill>
              </a:rPr>
              <a:t>ntity </a:t>
            </a:r>
            <a:r>
              <a:rPr lang="en-US" b="1" dirty="0">
                <a:solidFill>
                  <a:srgbClr val="000000"/>
                </a:solidFill>
              </a:rPr>
              <a:t>C</a:t>
            </a:r>
            <a:r>
              <a:rPr lang="en-US" b="1" dirty="0" smtClean="0">
                <a:solidFill>
                  <a:srgbClr val="000000"/>
                </a:solidFill>
              </a:rPr>
              <a:t>ontext </a:t>
            </a:r>
            <a:r>
              <a:rPr lang="en-US" dirty="0" smtClean="0">
                <a:solidFill>
                  <a:srgbClr val="000000"/>
                </a:solidFill>
              </a:rPr>
              <a:t>provides newscast applications with valuable data </a:t>
            </a:r>
            <a:r>
              <a:rPr lang="en-US" dirty="0" smtClean="0">
                <a:solidFill>
                  <a:srgbClr val="000000"/>
                </a:solidFill>
              </a:rPr>
              <a:t>that enhance user experience.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40089174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9532" y="1347439"/>
            <a:ext cx="8568952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More extensive </a:t>
            </a:r>
            <a:r>
              <a:rPr lang="en-US" b="1" dirty="0" smtClean="0">
                <a:solidFill>
                  <a:srgbClr val="000000"/>
                </a:solidFill>
              </a:rPr>
              <a:t>evaluation</a:t>
            </a:r>
            <a:r>
              <a:rPr lang="en-US" dirty="0" smtClean="0">
                <a:solidFill>
                  <a:srgbClr val="000000"/>
                </a:solidFill>
              </a:rPr>
              <a:t> involving a bigger number of users and use cases.</a:t>
            </a:r>
          </a:p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Regarding the </a:t>
            </a:r>
            <a:r>
              <a:rPr lang="en-US" b="1" dirty="0" smtClean="0">
                <a:solidFill>
                  <a:srgbClr val="000000"/>
                </a:solidFill>
              </a:rPr>
              <a:t>NE Expansion</a:t>
            </a:r>
            <a:r>
              <a:rPr lang="en-US" dirty="0" smtClean="0">
                <a:solidFill>
                  <a:srgbClr val="000000"/>
                </a:solidFill>
              </a:rPr>
              <a:t>:</a:t>
            </a:r>
          </a:p>
          <a:p>
            <a:pPr marL="742950" lvl="1" indent="-285750" algn="l">
              <a:spcAft>
                <a:spcPts val="600"/>
              </a:spcAft>
              <a:buFont typeface="Wingdings" charset="2"/>
              <a:buChar char="Ø"/>
            </a:pPr>
            <a:r>
              <a:rPr lang="en-US" sz="1600" dirty="0">
                <a:solidFill>
                  <a:srgbClr val="000000"/>
                </a:solidFill>
              </a:rPr>
              <a:t>Study</a:t>
            </a:r>
            <a:r>
              <a:rPr lang="en-US" sz="1600" dirty="0" smtClean="0">
                <a:solidFill>
                  <a:srgbClr val="000000"/>
                </a:solidFill>
              </a:rPr>
              <a:t> the adequacy of different </a:t>
            </a:r>
            <a:r>
              <a:rPr lang="en-US" sz="1600" b="1" dirty="0" smtClean="0">
                <a:solidFill>
                  <a:srgbClr val="000000"/>
                </a:solidFill>
              </a:rPr>
              <a:t>extractors </a:t>
            </a:r>
            <a:r>
              <a:rPr lang="en-US" sz="1600" dirty="0" smtClean="0">
                <a:solidFill>
                  <a:srgbClr val="000000"/>
                </a:solidFill>
              </a:rPr>
              <a:t>in NERD when:</a:t>
            </a:r>
          </a:p>
          <a:p>
            <a:pPr marL="1200150" lvl="2" indent="-285750" algn="l">
              <a:spcAft>
                <a:spcPts val="600"/>
              </a:spcAft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Annotating the original </a:t>
            </a:r>
            <a:r>
              <a:rPr lang="en-US" sz="1400" b="1" dirty="0" smtClean="0">
                <a:solidFill>
                  <a:srgbClr val="000000"/>
                </a:solidFill>
              </a:rPr>
              <a:t>transcripts</a:t>
            </a:r>
            <a:r>
              <a:rPr lang="en-US" sz="1400" dirty="0" smtClean="0">
                <a:solidFill>
                  <a:srgbClr val="000000"/>
                </a:solidFill>
              </a:rPr>
              <a:t> of the video. (Representative entities)</a:t>
            </a:r>
          </a:p>
          <a:p>
            <a:pPr marL="1200150" lvl="2" indent="-285750" algn="l">
              <a:spcAft>
                <a:spcPts val="1200"/>
              </a:spcAft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Annotating the </a:t>
            </a:r>
            <a:r>
              <a:rPr lang="en-US" sz="1400" b="1" dirty="0" smtClean="0">
                <a:solidFill>
                  <a:srgbClr val="000000"/>
                </a:solidFill>
              </a:rPr>
              <a:t>additional documents</a:t>
            </a:r>
            <a:r>
              <a:rPr lang="en-US" sz="1400" dirty="0" smtClean="0">
                <a:solidFill>
                  <a:srgbClr val="000000"/>
                </a:solidFill>
              </a:rPr>
              <a:t> found in the Web (Relevant Entities)</a:t>
            </a:r>
          </a:p>
          <a:p>
            <a:pPr marL="742950" lvl="1" indent="-285750" algn="l">
              <a:spcAft>
                <a:spcPts val="1200"/>
              </a:spcAft>
              <a:buFont typeface="Wingdings" charset="2"/>
              <a:buChar char="Ø"/>
            </a:pPr>
            <a:r>
              <a:rPr lang="en-US" sz="1600" dirty="0">
                <a:solidFill>
                  <a:srgbClr val="000000"/>
                </a:solidFill>
              </a:rPr>
              <a:t>Optimizing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</a:rPr>
              <a:t>query generation </a:t>
            </a:r>
            <a:r>
              <a:rPr lang="en-US" sz="1600" dirty="0" smtClean="0">
                <a:solidFill>
                  <a:srgbClr val="000000"/>
                </a:solidFill>
              </a:rPr>
              <a:t>phase:</a:t>
            </a:r>
          </a:p>
          <a:p>
            <a:pPr marL="1200150" lvl="2" indent="-285750" algn="l">
              <a:spcAft>
                <a:spcPts val="1200"/>
              </a:spcAft>
              <a:buFont typeface="Arial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Exploit </a:t>
            </a:r>
            <a:r>
              <a:rPr lang="en-US" sz="1600" b="1" dirty="0" smtClean="0">
                <a:solidFill>
                  <a:srgbClr val="000000"/>
                </a:solidFill>
              </a:rPr>
              <a:t>whole entities </a:t>
            </a:r>
            <a:r>
              <a:rPr lang="en-US" sz="1600" dirty="0" smtClean="0">
                <a:solidFill>
                  <a:srgbClr val="000000"/>
                </a:solidFill>
              </a:rPr>
              <a:t>instead textual labels only.</a:t>
            </a:r>
          </a:p>
          <a:p>
            <a:pPr marL="28575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/>
              <a:t>Regarding connectivity study in </a:t>
            </a:r>
            <a:r>
              <a:rPr lang="en-US" b="1" dirty="0" err="1" smtClean="0"/>
              <a:t>DBpedia</a:t>
            </a:r>
            <a:r>
              <a:rPr lang="en-US" dirty="0" smtClean="0"/>
              <a:t>.</a:t>
            </a:r>
          </a:p>
          <a:p>
            <a:pPr marL="742950" lvl="1" indent="-285750" algn="l">
              <a:spcAft>
                <a:spcPts val="600"/>
              </a:spcAft>
              <a:buFont typeface="Wingdings" charset="2"/>
              <a:buChar char="Ø"/>
            </a:pPr>
            <a:r>
              <a:rPr lang="en-US" sz="1600" dirty="0" smtClean="0">
                <a:solidFill>
                  <a:srgbClr val="000000"/>
                </a:solidFill>
              </a:rPr>
              <a:t>Further analysis of relevant </a:t>
            </a:r>
            <a:r>
              <a:rPr lang="en-US" sz="1600" b="1" dirty="0" smtClean="0">
                <a:solidFill>
                  <a:srgbClr val="000000"/>
                </a:solidFill>
              </a:rPr>
              <a:t>properties</a:t>
            </a:r>
            <a:r>
              <a:rPr lang="en-US" sz="1600" dirty="0" smtClean="0">
                <a:solidFill>
                  <a:srgbClr val="000000"/>
                </a:solidFill>
              </a:rPr>
              <a:t> for promoting entities involved with them.</a:t>
            </a:r>
            <a:endParaRPr lang="en-US" sz="1600" dirty="0">
              <a:solidFill>
                <a:srgbClr val="000000"/>
              </a:solidFill>
            </a:endParaRPr>
          </a:p>
          <a:p>
            <a:pPr marL="742950" lvl="1" indent="-285750" algn="l">
              <a:spcAft>
                <a:spcPts val="1200"/>
              </a:spcAft>
              <a:buFont typeface="Wingdings" charset="2"/>
              <a:buChar char="Ø"/>
            </a:pPr>
            <a:r>
              <a:rPr lang="en-US" sz="1600" dirty="0" smtClean="0">
                <a:solidFill>
                  <a:srgbClr val="000000"/>
                </a:solidFill>
              </a:rPr>
              <a:t>Cluster algorithms over the Adjacency Matrix for detecting meaningful groups of entities.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Continuing </a:t>
            </a:r>
            <a:r>
              <a:rPr lang="en-US" dirty="0" smtClean="0">
                <a:solidFill>
                  <a:srgbClr val="000000"/>
                </a:solidFill>
              </a:rPr>
              <a:t>developing </a:t>
            </a:r>
            <a:r>
              <a:rPr lang="en-US" b="1" dirty="0" smtClean="0">
                <a:solidFill>
                  <a:srgbClr val="000000"/>
                </a:solidFill>
              </a:rPr>
              <a:t>user oriented applications </a:t>
            </a:r>
            <a:r>
              <a:rPr lang="en-US" dirty="0" smtClean="0">
                <a:solidFill>
                  <a:srgbClr val="000000"/>
                </a:solidFill>
              </a:rPr>
              <a:t>for bringing value out of the resultant entity </a:t>
            </a: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ontext.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4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 bwMode="auto">
          <a:xfrm flipV="1">
            <a:off x="2987824" y="1484784"/>
            <a:ext cx="2160240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>
            <a:endCxn id="26" idx="1"/>
          </p:cNvCxnSpPr>
          <p:nvPr/>
        </p:nvCxnSpPr>
        <p:spPr bwMode="auto">
          <a:xfrm flipH="1" flipV="1">
            <a:off x="3691985" y="2595476"/>
            <a:ext cx="15919" cy="13375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flipV="1">
            <a:off x="2699792" y="2276872"/>
            <a:ext cx="216024" cy="1224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187624" y="5013177"/>
            <a:ext cx="7192963" cy="576064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José Luis Redondo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García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Laurens De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Vocht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Raphaël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Troncy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Erik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Mannens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Rik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Van de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Walle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76064" y="4221089"/>
            <a:ext cx="8388424" cy="864095"/>
          </a:xfrm>
          <a:effectLst/>
        </p:spPr>
        <p:txBody>
          <a:bodyPr/>
          <a:lstStyle/>
          <a:p>
            <a:r>
              <a:rPr lang="en-US" sz="3200" dirty="0">
                <a:effectLst/>
              </a:rPr>
              <a:t>Contextualizing Events in TV News </a:t>
            </a:r>
            <a:r>
              <a:rPr lang="en-US" sz="3200" dirty="0" smtClean="0">
                <a:effectLst/>
              </a:rPr>
              <a:t>Shows </a:t>
            </a:r>
            <a:endParaRPr lang="en-US" sz="3200" dirty="0"/>
          </a:p>
        </p:txBody>
      </p:sp>
      <p:sp>
        <p:nvSpPr>
          <p:cNvPr id="12" name="Subtitle 8"/>
          <p:cNvSpPr txBox="1">
            <a:spLocks/>
          </p:cNvSpPr>
          <p:nvPr/>
        </p:nvSpPr>
        <p:spPr bwMode="auto">
          <a:xfrm>
            <a:off x="1187624" y="5589240"/>
            <a:ext cx="7192963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5" name="Subtitle 8"/>
          <p:cNvSpPr txBox="1">
            <a:spLocks/>
          </p:cNvSpPr>
          <p:nvPr/>
        </p:nvSpPr>
        <p:spPr bwMode="auto">
          <a:xfrm>
            <a:off x="1259632" y="5661248"/>
            <a:ext cx="7192963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redondo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raphael.troncy</a:t>
            </a:r>
            <a:r>
              <a:rPr lang="en-US" sz="1400" b="0" dirty="0" smtClean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chemeClr val="tx1"/>
                </a:solidFill>
              </a:rPr>
              <a:t>@</a:t>
            </a:r>
            <a:r>
              <a:rPr lang="en-US" sz="1400" b="0" dirty="0" err="1">
                <a:solidFill>
                  <a:srgbClr val="7F7F7F"/>
                </a:solidFill>
              </a:rPr>
              <a:t>eurecom.fr</a:t>
            </a:r>
            <a:r>
              <a:rPr lang="en-US" sz="1400" b="0" dirty="0">
                <a:solidFill>
                  <a:srgbClr val="7F7F7F"/>
                </a:solidFill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733256"/>
            <a:ext cx="1440160" cy="3478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012" y="116632"/>
            <a:ext cx="1760196" cy="1584176"/>
          </a:xfrm>
          <a:prstGeom prst="rect">
            <a:avLst/>
          </a:prstGeom>
        </p:spPr>
      </p:pic>
      <p:cxnSp>
        <p:nvCxnSpPr>
          <p:cNvPr id="58" name="Straight Connector 57"/>
          <p:cNvCxnSpPr>
            <a:stCxn id="52" idx="3"/>
          </p:cNvCxnSpPr>
          <p:nvPr/>
        </p:nvCxnSpPr>
        <p:spPr bwMode="auto">
          <a:xfrm>
            <a:off x="5679406" y="1357369"/>
            <a:ext cx="260747" cy="17115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0" name="Group 69"/>
          <p:cNvGrpSpPr/>
          <p:nvPr/>
        </p:nvGrpSpPr>
        <p:grpSpPr>
          <a:xfrm>
            <a:off x="2195736" y="1124744"/>
            <a:ext cx="4893665" cy="3240360"/>
            <a:chOff x="1331640" y="908720"/>
            <a:chExt cx="5319201" cy="3424587"/>
          </a:xfrm>
        </p:grpSpPr>
        <p:sp>
          <p:nvSpPr>
            <p:cNvPr id="16" name="Oval 15"/>
            <p:cNvSpPr/>
            <p:nvPr/>
          </p:nvSpPr>
          <p:spPr bwMode="auto">
            <a:xfrm>
              <a:off x="1835696" y="1772816"/>
              <a:ext cx="720080" cy="7200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619672" y="3140968"/>
              <a:ext cx="576064" cy="576064"/>
            </a:xfrm>
            <a:prstGeom prst="ellips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292080" y="148478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4279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3851920" y="3933056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2483768" y="2852936"/>
              <a:ext cx="432048" cy="43204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2915816" y="2420888"/>
              <a:ext cx="288032" cy="28803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26277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331640" y="1268760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71800" y="3573016"/>
              <a:ext cx="432048" cy="504056"/>
            </a:xfrm>
            <a:prstGeom prst="ellipse">
              <a:avLst/>
            </a:prstGeom>
            <a:solidFill>
              <a:srgbClr val="FF55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275856" y="1340768"/>
              <a:ext cx="360040" cy="50405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3347864" y="3068960"/>
              <a:ext cx="360040" cy="360040"/>
            </a:xfrm>
            <a:prstGeom prst="ellipse">
              <a:avLst/>
            </a:prstGeom>
            <a:solidFill>
              <a:srgbClr val="EF89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2483768" y="2204864"/>
              <a:ext cx="2376264" cy="6480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3131840" y="2586347"/>
              <a:ext cx="1922773" cy="26658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27" idx="4"/>
            </p:cNvCxnSpPr>
            <p:nvPr/>
          </p:nvCxnSpPr>
          <p:spPr bwMode="auto">
            <a:xfrm>
              <a:off x="2807804" y="1484784"/>
              <a:ext cx="2276636" cy="14485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>
              <a:off x="3563888" y="1771007"/>
              <a:ext cx="1501271" cy="116232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flipV="1">
              <a:off x="3132192" y="3003528"/>
              <a:ext cx="1943864" cy="7135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stCxn id="31" idx="7"/>
            </p:cNvCxnSpPr>
            <p:nvPr/>
          </p:nvCxnSpPr>
          <p:spPr bwMode="auto">
            <a:xfrm flipV="1">
              <a:off x="3655177" y="2933328"/>
              <a:ext cx="1429263" cy="18835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flipV="1">
              <a:off x="2835424" y="2933328"/>
              <a:ext cx="2312640" cy="1356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flipV="1">
              <a:off x="2123728" y="2852936"/>
              <a:ext cx="3024336" cy="5676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1619672" y="1448780"/>
              <a:ext cx="3384376" cy="14041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Oval 51"/>
            <p:cNvSpPr/>
            <p:nvPr/>
          </p:nvSpPr>
          <p:spPr bwMode="auto">
            <a:xfrm>
              <a:off x="5076056" y="908720"/>
              <a:ext cx="288032" cy="288032"/>
            </a:xfrm>
            <a:prstGeom prst="ellipse">
              <a:avLst/>
            </a:prstGeom>
            <a:solidFill>
              <a:srgbClr val="B0276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5" name="Straight Connector 54"/>
            <p:cNvCxnSpPr>
              <a:stCxn id="23" idx="4"/>
            </p:cNvCxnSpPr>
            <p:nvPr/>
          </p:nvCxnSpPr>
          <p:spPr bwMode="auto">
            <a:xfrm>
              <a:off x="4608004" y="1484784"/>
              <a:ext cx="540060" cy="144016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>
              <a:stCxn id="22" idx="3"/>
            </p:cNvCxnSpPr>
            <p:nvPr/>
          </p:nvCxnSpPr>
          <p:spPr bwMode="auto">
            <a:xfrm flipH="1">
              <a:off x="5076056" y="1792097"/>
              <a:ext cx="268751" cy="113284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>
              <a:stCxn id="24" idx="0"/>
            </p:cNvCxnSpPr>
            <p:nvPr/>
          </p:nvCxnSpPr>
          <p:spPr bwMode="auto">
            <a:xfrm flipV="1">
              <a:off x="4031940" y="2924944"/>
              <a:ext cx="1116124" cy="10081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4" name="Group 13"/>
            <p:cNvGrpSpPr/>
            <p:nvPr/>
          </p:nvGrpSpPr>
          <p:grpSpPr>
            <a:xfrm>
              <a:off x="3419872" y="1268760"/>
              <a:ext cx="3230969" cy="3064547"/>
              <a:chOff x="3203848" y="980728"/>
              <a:chExt cx="3230969" cy="306454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</a:blip>
              <a:srcRect l="12000" t="5555" r="13111" b="4815"/>
              <a:stretch/>
            </p:blipFill>
            <p:spPr>
              <a:xfrm>
                <a:off x="3203848" y="980728"/>
                <a:ext cx="2845048" cy="306454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  <a:alphaModFix/>
              </a:blip>
              <a:srcRect l="6525" r="6165"/>
              <a:stretch/>
            </p:blipFill>
            <p:spPr>
              <a:xfrm>
                <a:off x="3698512" y="1412776"/>
                <a:ext cx="2736305" cy="2088232"/>
              </a:xfrm>
              <a:prstGeom prst="rect">
                <a:avLst/>
              </a:prstGeom>
              <a:scene3d>
                <a:camera prst="perspectiveRight" fov="7200000">
                  <a:rot lat="0" lon="19799994" rev="0"/>
                </a:camera>
                <a:lightRig rig="threePt" dir="t"/>
              </a:scene3d>
              <a:sp3d z="-285750"/>
            </p:spPr>
          </p:pic>
        </p:grpSp>
      </p:grpSp>
      <p:pic>
        <p:nvPicPr>
          <p:cNvPr id="11" name="Grafik 7" descr="inkedTV_4_final_LOGOPACK-1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01358" y="5085184"/>
            <a:ext cx="1307146" cy="1067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Subtitle 8"/>
          <p:cNvSpPr txBox="1">
            <a:spLocks/>
          </p:cNvSpPr>
          <p:nvPr/>
        </p:nvSpPr>
        <p:spPr bwMode="auto">
          <a:xfrm>
            <a:off x="1259632" y="5877272"/>
            <a:ext cx="7192963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laurens.devocht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erik.mannens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rik.vandewalle</a:t>
            </a:r>
            <a:r>
              <a:rPr lang="en-US" sz="1400" b="0" dirty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rgbClr val="000000"/>
                </a:solidFill>
              </a:rPr>
              <a:t>@</a:t>
            </a:r>
            <a:r>
              <a:rPr lang="en-US" sz="1400" b="0" dirty="0" err="1">
                <a:solidFill>
                  <a:schemeClr val="bg1">
                    <a:lumMod val="50000"/>
                  </a:schemeClr>
                </a:solidFill>
              </a:rPr>
              <a:t>ugent.be</a:t>
            </a:r>
            <a:endParaRPr lang="en-US" sz="1400" b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8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 txBox="1">
            <a:spLocks/>
          </p:cNvSpPr>
          <p:nvPr/>
        </p:nvSpPr>
        <p:spPr bwMode="auto">
          <a:xfrm>
            <a:off x="251520" y="188640"/>
            <a:ext cx="655272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r>
              <a:rPr lang="en-US" dirty="0" smtClean="0"/>
              <a:t>The Problem: User Perspective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2</a:t>
            </a:fld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899592" y="1340768"/>
            <a:ext cx="7560840" cy="4898607"/>
            <a:chOff x="755576" y="1268760"/>
            <a:chExt cx="7560840" cy="4898607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5736" y="1484784"/>
              <a:ext cx="1008112" cy="806490"/>
            </a:xfrm>
            <a:prstGeom prst="rect">
              <a:avLst/>
            </a:prstGeom>
          </p:spPr>
        </p:pic>
        <p:pic>
          <p:nvPicPr>
            <p:cNvPr id="43" name="Picture 42" descr="Screen Shot 2014-04-04 at 3.01.17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896" y="1268760"/>
              <a:ext cx="1892994" cy="1584176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5816" y="2852936"/>
              <a:ext cx="2088232" cy="252028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2040" y="2852936"/>
              <a:ext cx="2246302" cy="141327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7"/>
            <a:srcRect b="26843"/>
            <a:stretch/>
          </p:blipFill>
          <p:spPr>
            <a:xfrm>
              <a:off x="755576" y="2852936"/>
              <a:ext cx="2160240" cy="1356388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8"/>
            <a:srcRect r="24335"/>
            <a:stretch/>
          </p:blipFill>
          <p:spPr>
            <a:xfrm>
              <a:off x="6876256" y="4221088"/>
              <a:ext cx="1440160" cy="1321626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576" y="4221088"/>
              <a:ext cx="2160240" cy="1946279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10"/>
            <a:srcRect b="19207"/>
            <a:stretch/>
          </p:blipFill>
          <p:spPr>
            <a:xfrm>
              <a:off x="5508104" y="1268760"/>
              <a:ext cx="2075851" cy="989018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43808" y="5301208"/>
              <a:ext cx="1728192" cy="864096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2000" y="1270001"/>
              <a:ext cx="2873896" cy="1582936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44008" y="5301208"/>
              <a:ext cx="837952" cy="864096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08104" y="5229200"/>
              <a:ext cx="1440160" cy="936104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32040" y="4221088"/>
              <a:ext cx="2016224" cy="115212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6"/>
            <a:srcRect l="22464" r="26087"/>
            <a:stretch/>
          </p:blipFill>
          <p:spPr>
            <a:xfrm>
              <a:off x="7164288" y="2780928"/>
              <a:ext cx="1152128" cy="144016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7"/>
            <a:srcRect l="4221" t="10338" r="2706" b="7237"/>
            <a:stretch/>
          </p:blipFill>
          <p:spPr>
            <a:xfrm>
              <a:off x="5508104" y="2204865"/>
              <a:ext cx="1083249" cy="648072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8"/>
            <a:srcRect b="25941"/>
            <a:stretch/>
          </p:blipFill>
          <p:spPr>
            <a:xfrm>
              <a:off x="6516216" y="2204865"/>
              <a:ext cx="1800200" cy="648072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876256" y="5517232"/>
              <a:ext cx="1440160" cy="648072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0"/>
            <a:srcRect l="35494" t="8004" r="32716"/>
            <a:stretch/>
          </p:blipFill>
          <p:spPr>
            <a:xfrm>
              <a:off x="7524328" y="1268760"/>
              <a:ext cx="792088" cy="936104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 bwMode="auto">
            <a:xfrm>
              <a:off x="755576" y="1268760"/>
              <a:ext cx="7560840" cy="4896544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1043608" y="980728"/>
            <a:ext cx="71439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cap="small" dirty="0" smtClean="0">
                <a:ln w="9000" cmpd="sng">
                  <a:noFill/>
                  <a:prstDash val="solid"/>
                </a:ln>
                <a:cs typeface="Chalkduster"/>
              </a:rPr>
              <a:t>Edward Snowden Ask for Asylum In Russia (04 / 07 /2013)</a:t>
            </a:r>
            <a:endParaRPr lang="en-US" sz="2000" cap="small" dirty="0">
              <a:ln w="9000" cmpd="sng">
                <a:noFill/>
                <a:prstDash val="solid"/>
              </a:ln>
              <a:cs typeface="Chalkduster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11560" y="2780928"/>
            <a:ext cx="4536504" cy="4077072"/>
          </a:xfrm>
          <a:prstGeom prst="ellipse">
            <a:avLst/>
          </a:prstGeom>
          <a:solidFill>
            <a:schemeClr val="accent1">
              <a:alpha val="63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768" y="6237312"/>
            <a:ext cx="804044" cy="804044"/>
          </a:xfrm>
          <a:prstGeom prst="rect">
            <a:avLst/>
          </a:prstGeom>
        </p:spPr>
      </p:pic>
      <p:sp>
        <p:nvSpPr>
          <p:cNvPr id="67" name="Rounded Rectangle 66"/>
          <p:cNvSpPr/>
          <p:nvPr/>
        </p:nvSpPr>
        <p:spPr bwMode="auto">
          <a:xfrm>
            <a:off x="2771800" y="1844824"/>
            <a:ext cx="3384376" cy="3312368"/>
          </a:xfrm>
          <a:prstGeom prst="roundRect">
            <a:avLst>
              <a:gd name="adj" fmla="val 9220"/>
            </a:avLst>
          </a:prstGeom>
          <a:solidFill>
            <a:srgbClr val="FFFF00">
              <a:alpha val="26000"/>
            </a:srgb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47864" y="1916832"/>
            <a:ext cx="2267744" cy="430290"/>
          </a:xfrm>
          <a:prstGeom prst="rect">
            <a:avLst/>
          </a:prstGeom>
        </p:spPr>
      </p:pic>
      <p:sp>
        <p:nvSpPr>
          <p:cNvPr id="71" name="Parallelogram 70"/>
          <p:cNvSpPr/>
          <p:nvPr/>
        </p:nvSpPr>
        <p:spPr bwMode="auto">
          <a:xfrm flipH="1">
            <a:off x="2771800" y="2708920"/>
            <a:ext cx="5184576" cy="3888432"/>
          </a:xfrm>
          <a:prstGeom prst="parallelogram">
            <a:avLst>
              <a:gd name="adj" fmla="val 31169"/>
            </a:avLst>
          </a:prstGeom>
          <a:solidFill>
            <a:srgbClr val="FF0000">
              <a:alpha val="28000"/>
            </a:srgb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23"/>
          <a:srcRect l="11414" t="8973" r="16806" b="9401"/>
          <a:stretch/>
        </p:blipFill>
        <p:spPr>
          <a:xfrm>
            <a:off x="6069766" y="5877272"/>
            <a:ext cx="878498" cy="732081"/>
          </a:xfrm>
          <a:prstGeom prst="rect">
            <a:avLst/>
          </a:prstGeom>
        </p:spPr>
      </p:pic>
      <p:sp>
        <p:nvSpPr>
          <p:cNvPr id="75" name="Cloud 74"/>
          <p:cNvSpPr/>
          <p:nvPr/>
        </p:nvSpPr>
        <p:spPr bwMode="auto">
          <a:xfrm>
            <a:off x="5255568" y="1484784"/>
            <a:ext cx="3888432" cy="3456384"/>
          </a:xfrm>
          <a:prstGeom prst="cloud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2400" y="1988840"/>
            <a:ext cx="787028" cy="78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7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71" grpId="0" animBg="1"/>
      <p:bldP spid="7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46" name="Title 1"/>
          <p:cNvSpPr txBox="1">
            <a:spLocks/>
          </p:cNvSpPr>
          <p:nvPr/>
        </p:nvSpPr>
        <p:spPr bwMode="auto">
          <a:xfrm>
            <a:off x="251520" y="188640"/>
            <a:ext cx="8136904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r>
              <a:rPr lang="en-US" dirty="0" smtClean="0"/>
              <a:t>The Problem: Technological Perspective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556791"/>
            <a:ext cx="6336704" cy="374441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C"/>
              </a:clrFrom>
              <a:clrTo>
                <a:srgbClr val="FFFFFC">
                  <a:alpha val="0"/>
                </a:srgbClr>
              </a:clrTo>
            </a:clrChange>
            <a:alphaModFix/>
          </a:blip>
          <a:srcRect l="-6559" t="347" r="5802" b="-347"/>
          <a:stretch/>
        </p:blipFill>
        <p:spPr>
          <a:xfrm>
            <a:off x="2555776" y="1813233"/>
            <a:ext cx="6192688" cy="2983919"/>
          </a:xfrm>
          <a:prstGeom prst="rect">
            <a:avLst/>
          </a:prstGeom>
          <a:scene3d>
            <a:camera prst="orthographicFront"/>
            <a:lightRig rig="threePt" dir="t"/>
          </a:scene3d>
          <a:sp3d z="-285750"/>
        </p:spPr>
      </p:pic>
      <p:sp>
        <p:nvSpPr>
          <p:cNvPr id="76" name="Rectangle 75"/>
          <p:cNvSpPr/>
          <p:nvPr/>
        </p:nvSpPr>
        <p:spPr>
          <a:xfrm>
            <a:off x="5436096" y="5157192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OCR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987824" y="5157192"/>
            <a:ext cx="118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Metadata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55576" y="5157192"/>
            <a:ext cx="1221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Subtitles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396784" y="5157192"/>
            <a:ext cx="1495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Visual Cues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387644" y="1052736"/>
            <a:ext cx="4947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In which </a:t>
            </a:r>
            <a:r>
              <a:rPr lang="en-US" sz="2000" i="1" cap="small" dirty="0" err="1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russian</a:t>
            </a:r>
            <a:r>
              <a:rPr lang="en-US" sz="2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 </a:t>
            </a:r>
            <a:r>
              <a:rPr lang="en-US" sz="2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airport is he exactly?</a:t>
            </a:r>
            <a:endParaRPr lang="en-US" sz="2000" i="1" cap="small" dirty="0">
              <a:ln w="9000" cmpd="sng">
                <a:noFill/>
                <a:prstDash val="solid"/>
              </a:ln>
              <a:solidFill>
                <a:srgbClr val="FF0000"/>
              </a:solidFill>
              <a:cs typeface="Chalkduster"/>
            </a:endParaRPr>
          </a:p>
        </p:txBody>
      </p:sp>
      <p:pic>
        <p:nvPicPr>
          <p:cNvPr id="81" name="Picture 80" descr="Screen Shot 2014-04-04 at 2.44.18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80120"/>
            <a:ext cx="2059624" cy="4077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3" name="Picture 82" descr="Screen Shot 2014-04-04 at 2.45.39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733256"/>
            <a:ext cx="482633" cy="406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5" name="Picture 84" descr="Screen Shot 2014-04-04 at 2.46.18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5733256"/>
            <a:ext cx="1638414" cy="2159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6" name="Picture 85" descr="Screen Shot 2014-04-04 at 2.49.14 PM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5589240"/>
            <a:ext cx="3880083" cy="659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7" name="Content Placeholder 2"/>
          <p:cNvSpPr txBox="1">
            <a:spLocks/>
          </p:cNvSpPr>
          <p:nvPr/>
        </p:nvSpPr>
        <p:spPr bwMode="auto">
          <a:xfrm>
            <a:off x="6732240" y="5589240"/>
            <a:ext cx="381642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1400" dirty="0" err="1" smtClean="0"/>
              <a:t>LSCOM:Face</a:t>
            </a:r>
            <a:endParaRPr lang="en-US" sz="1400" dirty="0"/>
          </a:p>
          <a:p>
            <a:pPr lvl="1"/>
            <a:r>
              <a:rPr lang="en-US" sz="1400" dirty="0" err="1" smtClean="0"/>
              <a:t>LSCOM:Building</a:t>
            </a:r>
            <a:endParaRPr lang="en-US" sz="1400" dirty="0"/>
          </a:p>
        </p:txBody>
      </p:sp>
      <p:sp>
        <p:nvSpPr>
          <p:cNvPr id="88" name="Rectangle 87"/>
          <p:cNvSpPr/>
          <p:nvPr/>
        </p:nvSpPr>
        <p:spPr>
          <a:xfrm>
            <a:off x="3563888" y="2492896"/>
            <a:ext cx="12282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??</a:t>
            </a:r>
            <a:endParaRPr lang="en-US" sz="6000" i="1" cap="small" dirty="0">
              <a:ln w="9000" cmpd="sng">
                <a:noFill/>
                <a:prstDash val="solid"/>
              </a:ln>
              <a:solidFill>
                <a:srgbClr val="FF0000"/>
              </a:solidFill>
              <a:cs typeface="Chalkduster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067944" y="1300698"/>
            <a:ext cx="38519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cap="small" dirty="0" smtClean="0">
                <a:ln w="9000" cmpd="sng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cs typeface="Chalkduster"/>
              </a:rPr>
              <a:t>Solution: go out and grab it!</a:t>
            </a:r>
            <a:endParaRPr lang="en-US" sz="2000" b="1" i="1" cap="small" dirty="0">
              <a:ln w="9000" cmpd="sng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379398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0" grpId="1"/>
      <p:bldP spid="88" grpId="0"/>
      <p:bldP spid="89" grpId="0"/>
      <p:bldP spid="8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rapezoid 66"/>
          <p:cNvSpPr/>
          <p:nvPr/>
        </p:nvSpPr>
        <p:spPr bwMode="auto">
          <a:xfrm>
            <a:off x="2699792" y="1772816"/>
            <a:ext cx="5832648" cy="1592560"/>
          </a:xfrm>
          <a:prstGeom prst="trapezoid">
            <a:avLst>
              <a:gd name="adj" fmla="val 128799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83000">
                <a:srgbClr val="B7F5FB"/>
              </a:gs>
              <a:gs pos="100000">
                <a:schemeClr val="accent3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251520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The Approach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4644008" y="1294284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148064" y="1294284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b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652120" y="1294284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156176" y="1294284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42" name="Rectangle 41"/>
          <p:cNvSpPr/>
          <p:nvPr/>
        </p:nvSpPr>
        <p:spPr>
          <a:xfrm>
            <a:off x="126870" y="1988840"/>
            <a:ext cx="3440544" cy="707886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4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Event </a:t>
            </a:r>
            <a:r>
              <a:rPr lang="en-US" sz="2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Entity Context</a:t>
            </a:r>
            <a:r>
              <a:rPr lang="en-US" sz="24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: </a:t>
            </a:r>
          </a:p>
          <a:p>
            <a:r>
              <a:rPr lang="en-US" sz="1600" dirty="0">
                <a:solidFill>
                  <a:srgbClr val="000000"/>
                </a:solidFill>
                <a:latin typeface="Eurostile LT Std"/>
              </a:rPr>
              <a:t>List of Relevant Named Entities</a:t>
            </a:r>
          </a:p>
        </p:txBody>
      </p:sp>
      <p:sp>
        <p:nvSpPr>
          <p:cNvPr id="43" name="Oval 42"/>
          <p:cNvSpPr/>
          <p:nvPr/>
        </p:nvSpPr>
        <p:spPr bwMode="auto">
          <a:xfrm>
            <a:off x="2555776" y="3501008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3059832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b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563888" y="3501008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4067944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47" name="Oval 46"/>
          <p:cNvSpPr/>
          <p:nvPr/>
        </p:nvSpPr>
        <p:spPr bwMode="auto">
          <a:xfrm>
            <a:off x="4572000" y="3501008"/>
            <a:ext cx="400364" cy="406524"/>
          </a:xfrm>
          <a:prstGeom prst="ellipse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f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5076056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g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5580112" y="3501008"/>
            <a:ext cx="400364" cy="406524"/>
          </a:xfrm>
          <a:prstGeom prst="ellipse">
            <a:avLst/>
          </a:prstGeom>
          <a:solidFill>
            <a:srgbClr val="EEF87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6084168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51" name="Oval 50"/>
          <p:cNvSpPr/>
          <p:nvPr/>
        </p:nvSpPr>
        <p:spPr bwMode="auto">
          <a:xfrm>
            <a:off x="6588224" y="3501008"/>
            <a:ext cx="400364" cy="40652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j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092280" y="3501008"/>
            <a:ext cx="400364" cy="406524"/>
          </a:xfrm>
          <a:prstGeom prst="ellipse">
            <a:avLst/>
          </a:prstGeom>
          <a:solidFill>
            <a:srgbClr val="E8B2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7596336" y="3501008"/>
            <a:ext cx="400364" cy="406524"/>
          </a:xfrm>
          <a:prstGeom prst="ellipse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8100392" y="3501008"/>
            <a:ext cx="400364" cy="406524"/>
          </a:xfrm>
          <a:prstGeom prst="ellipse">
            <a:avLst/>
          </a:prstGeom>
          <a:solidFill>
            <a:srgbClr val="F590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m</a:t>
            </a:r>
            <a:endParaRPr lang="en-US" baseline="-25000" dirty="0"/>
          </a:p>
        </p:txBody>
      </p:sp>
      <p:sp>
        <p:nvSpPr>
          <p:cNvPr id="55" name="Oval 54"/>
          <p:cNvSpPr/>
          <p:nvPr/>
        </p:nvSpPr>
        <p:spPr bwMode="auto">
          <a:xfrm>
            <a:off x="4139952" y="5805264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4637671" y="5805264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5135390" y="5805264"/>
            <a:ext cx="400364" cy="406524"/>
          </a:xfrm>
          <a:prstGeom prst="ellipse">
            <a:avLst/>
          </a:prstGeom>
          <a:solidFill>
            <a:srgbClr val="EEF87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5633109" y="5805264"/>
            <a:ext cx="400364" cy="40652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j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6130828" y="5805264"/>
            <a:ext cx="400364" cy="406524"/>
          </a:xfrm>
          <a:prstGeom prst="ellipse">
            <a:avLst/>
          </a:prstGeom>
          <a:solidFill>
            <a:srgbClr val="E8B2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6628548" y="5805264"/>
            <a:ext cx="400364" cy="406524"/>
          </a:xfrm>
          <a:prstGeom prst="ellipse">
            <a:avLst/>
          </a:prstGeom>
          <a:solidFill>
            <a:srgbClr val="F590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m</a:t>
            </a:r>
            <a:endParaRPr lang="en-US" baseline="-25000" dirty="0"/>
          </a:p>
        </p:txBody>
      </p:sp>
      <p:sp>
        <p:nvSpPr>
          <p:cNvPr id="61" name="Trapezoid 60"/>
          <p:cNvSpPr/>
          <p:nvPr/>
        </p:nvSpPr>
        <p:spPr bwMode="auto">
          <a:xfrm flipV="1">
            <a:off x="2699792" y="4005064"/>
            <a:ext cx="5760640" cy="1728192"/>
          </a:xfrm>
          <a:prstGeom prst="trapezoid">
            <a:avLst>
              <a:gd name="adj" fmla="val 70319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83000">
                <a:srgbClr val="B7F5FB"/>
              </a:gs>
              <a:gs pos="100000">
                <a:schemeClr val="accent3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99935" y="2420888"/>
            <a:ext cx="3075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(1) Named </a:t>
            </a:r>
            <a:r>
              <a:rPr lang="en-US" dirty="0"/>
              <a:t>Entity 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Expansion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711946" y="4715852"/>
            <a:ext cx="3651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(2) </a:t>
            </a:r>
            <a:r>
              <a:rPr lang="en-US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DBpedia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 </a:t>
            </a:r>
            <a:r>
              <a:rPr lang="en-US" dirty="0" smtClean="0"/>
              <a:t>Filtering and Ranking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7504" y="3573016"/>
            <a:ext cx="2314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b) Expanded Entities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672633" y="5877272"/>
            <a:ext cx="2352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b) Re-ranked Entities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051720" y="1340768"/>
            <a:ext cx="2387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) Entities from Video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170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225" name="Rounded Rectangle 224"/>
          <p:cNvSpPr/>
          <p:nvPr/>
        </p:nvSpPr>
        <p:spPr bwMode="auto">
          <a:xfrm>
            <a:off x="6732240" y="1340768"/>
            <a:ext cx="432048" cy="374441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3" name="Rounded Rectangle 162"/>
          <p:cNvSpPr/>
          <p:nvPr/>
        </p:nvSpPr>
        <p:spPr bwMode="auto">
          <a:xfrm>
            <a:off x="179512" y="1700808"/>
            <a:ext cx="720080" cy="38164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4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  <p:bldP spid="1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1331640" y="1124744"/>
            <a:ext cx="7812360" cy="5112568"/>
          </a:xfrm>
          <a:prstGeom prst="rect">
            <a:avLst/>
          </a:prstGeom>
          <a:gradFill flip="none" rotWithShape="1">
            <a:gsLst>
              <a:gs pos="9000">
                <a:srgbClr val="FFFFFF">
                  <a:alpha val="75000"/>
                </a:srgbClr>
              </a:gs>
              <a:gs pos="19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987824" y="3284984"/>
            <a:ext cx="5097999" cy="2923247"/>
            <a:chOff x="174101" y="2318964"/>
            <a:chExt cx="8664833" cy="4416490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6129" y="3705417"/>
              <a:ext cx="1922843" cy="76815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92692" y="3506148"/>
              <a:ext cx="1701038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905478" y="3842036"/>
              <a:ext cx="1795632" cy="7176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866652" y="4385991"/>
              <a:ext cx="1701039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46128" y="4556293"/>
              <a:ext cx="1776061" cy="7094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5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314425" y="6017854"/>
              <a:ext cx="1701037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6" name="Picture 1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744263" y="6017854"/>
              <a:ext cx="1795632" cy="7176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7" name="Picture 1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881842" y="4597201"/>
              <a:ext cx="1957092" cy="7828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8" name="Picture 1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600984" y="5256318"/>
              <a:ext cx="2035374" cy="81382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9" name="Picture 18" descr="index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01" y="5457676"/>
              <a:ext cx="2205436" cy="545430"/>
            </a:xfrm>
            <a:prstGeom prst="rect">
              <a:avLst/>
            </a:prstGeom>
          </p:spPr>
        </p:pic>
        <p:pic>
          <p:nvPicPr>
            <p:cNvPr id="20" name="Picture 2" descr="http://www.programmableweb.com/images/apis/at9856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293534" y="5365109"/>
              <a:ext cx="1975888" cy="531971"/>
            </a:xfrm>
            <a:prstGeom prst="rect">
              <a:avLst/>
            </a:prstGeom>
            <a:noFill/>
          </p:spPr>
        </p:pic>
        <p:pic>
          <p:nvPicPr>
            <p:cNvPr id="21" name="Picture 2" descr="http://nlp.stanford.edu/img/nlp-logo-navbar.jp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639810" y="2318964"/>
              <a:ext cx="1123993" cy="1123993"/>
            </a:xfrm>
            <a:prstGeom prst="rect">
              <a:avLst/>
            </a:prstGeom>
            <a:noFill/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069648" y="4385991"/>
              <a:ext cx="1601608" cy="637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139952" y="1628800"/>
            <a:ext cx="2744234" cy="53465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4716016" y="2708920"/>
            <a:ext cx="1830388" cy="587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REST API</a:t>
            </a:r>
            <a:r>
              <a:rPr lang="en-US" sz="2800" baseline="33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2771800" y="2708920"/>
            <a:ext cx="1800225" cy="469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ontology</a:t>
            </a:r>
            <a:r>
              <a:rPr lang="en-US" sz="2800" baseline="33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7380312" y="2708920"/>
            <a:ext cx="636588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UI</a:t>
            </a:r>
            <a:r>
              <a:rPr lang="en-US" sz="2800" baseline="33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2627784" y="3212976"/>
            <a:ext cx="4824535" cy="922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1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7"/>
              </a:rPr>
              <a:t>http://nerd.eurecom.fr/ontology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2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8"/>
              </a:rPr>
              <a:t>http://nerd.eurecom.fr/api/application.wadl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3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9"/>
              </a:rPr>
              <a:t>http://nerd.eurecom.fr</a:t>
            </a:r>
          </a:p>
        </p:txBody>
      </p:sp>
      <p:pic>
        <p:nvPicPr>
          <p:cNvPr id="6" name="Picture 5" descr="Screen Shot 2014-04-05 at 2.06.28 AM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5806295"/>
            <a:ext cx="1283912" cy="359009"/>
          </a:xfrm>
          <a:prstGeom prst="rect">
            <a:avLst/>
          </a:prstGeom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876256" y="5661248"/>
            <a:ext cx="1349133" cy="6066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5723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211960" y="1124744"/>
            <a:ext cx="4860032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flipH="1">
            <a:off x="107504" y="1124744"/>
            <a:ext cx="1512168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932040" y="1412776"/>
            <a:ext cx="3960440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Five W´s * </a:t>
            </a:r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 smtClean="0"/>
              <a:t> Four </a:t>
            </a:r>
            <a:r>
              <a:rPr lang="en-US" sz="1600" dirty="0"/>
              <a:t>W´s</a:t>
            </a:r>
            <a:endParaRPr lang="en-US" sz="1600" dirty="0" smtClean="0"/>
          </a:p>
          <a:p>
            <a:pPr lvl="1"/>
            <a:r>
              <a:rPr lang="en-US" sz="1400" b="1" dirty="0" smtClean="0"/>
              <a:t>Who?: </a:t>
            </a:r>
            <a:r>
              <a:rPr lang="en-US" sz="1400" dirty="0" err="1" smtClean="0"/>
              <a:t>nerd:Person</a:t>
            </a:r>
            <a:r>
              <a:rPr lang="en-US" sz="1400" dirty="0" smtClean="0"/>
              <a:t>, </a:t>
            </a:r>
            <a:r>
              <a:rPr lang="en-US" sz="1400" dirty="0" err="1" smtClean="0"/>
              <a:t>nerd:Organization</a:t>
            </a:r>
            <a:endParaRPr lang="en-US" sz="1400" b="1" dirty="0" smtClean="0"/>
          </a:p>
          <a:p>
            <a:pPr lvl="1"/>
            <a:r>
              <a:rPr lang="en-US" sz="1400" b="1" dirty="0" smtClean="0"/>
              <a:t>What?</a:t>
            </a:r>
            <a:r>
              <a:rPr lang="en-US" sz="1400" b="1" dirty="0"/>
              <a:t>: </a:t>
            </a:r>
            <a:r>
              <a:rPr lang="en-US" sz="1400" dirty="0" err="1"/>
              <a:t>nerd:Event</a:t>
            </a:r>
            <a:r>
              <a:rPr lang="en-US" sz="1400" dirty="0"/>
              <a:t>, </a:t>
            </a:r>
            <a:r>
              <a:rPr lang="en-US" sz="1400" dirty="0" err="1"/>
              <a:t>nerd:Function</a:t>
            </a:r>
            <a:r>
              <a:rPr lang="en-US" sz="1400" dirty="0"/>
              <a:t>, </a:t>
            </a:r>
            <a:r>
              <a:rPr lang="en-US" sz="1400" dirty="0" err="1"/>
              <a:t>nerd:Product</a:t>
            </a:r>
            <a:endParaRPr lang="en-US" sz="1400" dirty="0" smtClean="0"/>
          </a:p>
          <a:p>
            <a:pPr lvl="1"/>
            <a:r>
              <a:rPr lang="en-US" sz="1400" b="1" dirty="0" smtClean="0"/>
              <a:t>Where?: </a:t>
            </a:r>
            <a:r>
              <a:rPr lang="en-US" sz="1400" dirty="0" err="1" smtClean="0"/>
              <a:t>nerd:Location</a:t>
            </a:r>
            <a:endParaRPr lang="en-US" sz="1400" b="1" dirty="0" smtClean="0"/>
          </a:p>
          <a:p>
            <a:pPr lvl="1"/>
            <a:r>
              <a:rPr lang="en-US" sz="1400" b="1" dirty="0" smtClean="0"/>
              <a:t>When?:</a:t>
            </a:r>
            <a:r>
              <a:rPr lang="en-US" sz="1400" dirty="0"/>
              <a:t> </a:t>
            </a:r>
            <a:r>
              <a:rPr lang="en-US" sz="1400" dirty="0" smtClean="0"/>
              <a:t>from Newscast’s metadata</a:t>
            </a:r>
            <a:endParaRPr lang="en-US" sz="1400" b="1" dirty="0" smtClean="0"/>
          </a:p>
          <a:p>
            <a:pPr lvl="1"/>
            <a:endParaRPr lang="en-US" sz="14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932040" y="3429000"/>
            <a:ext cx="406794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Entity Ranking and Selection: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/>
              <a:t>Ranking according Extractor’s Relevance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/>
              <a:t>Relative Relevance falls in the upper quarter interval</a:t>
            </a:r>
            <a:endParaRPr lang="en-US" sz="14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932040" y="4869160"/>
            <a:ext cx="381642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Final Query: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/>
              <a:t>Concatenate </a:t>
            </a:r>
            <a:r>
              <a:rPr lang="en-US" sz="1400" b="1" dirty="0" smtClean="0"/>
              <a:t>Labels </a:t>
            </a:r>
            <a:r>
              <a:rPr lang="en-US" sz="1400" dirty="0" smtClean="0"/>
              <a:t>of the selected entities in </a:t>
            </a:r>
            <a:r>
              <a:rPr lang="en-US" sz="1400" b="1" dirty="0" smtClean="0"/>
              <a:t>Who</a:t>
            </a:r>
            <a:r>
              <a:rPr lang="en-US" sz="1400" dirty="0" smtClean="0"/>
              <a:t>, </a:t>
            </a:r>
            <a:r>
              <a:rPr lang="en-US" sz="1400" b="1" dirty="0" smtClean="0"/>
              <a:t>What</a:t>
            </a:r>
            <a:r>
              <a:rPr lang="en-US" sz="1400" dirty="0" smtClean="0"/>
              <a:t>, </a:t>
            </a:r>
            <a:r>
              <a:rPr lang="en-US" sz="1400" b="1" dirty="0" smtClean="0"/>
              <a:t>Where</a:t>
            </a:r>
            <a:r>
              <a:rPr lang="en-US" sz="1400" dirty="0" smtClean="0"/>
              <a:t>, for a time </a:t>
            </a:r>
            <a:r>
              <a:rPr lang="en-US" sz="1400" b="1" dirty="0" smtClean="0"/>
              <a:t>t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11560" y="6093296"/>
            <a:ext cx="7848872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sz="1200" i="1" dirty="0" smtClean="0"/>
              <a:t>(*) J</a:t>
            </a:r>
            <a:r>
              <a:rPr lang="en-US" sz="1200" i="1" dirty="0"/>
              <a:t>. Li and L. </a:t>
            </a:r>
            <a:r>
              <a:rPr lang="en-US" sz="1200" i="1" dirty="0" err="1"/>
              <a:t>Fei-Fei</a:t>
            </a:r>
            <a:r>
              <a:rPr lang="en-US" sz="1200" i="1" dirty="0"/>
              <a:t>. What, where and who? classifying events by scene and object recognition. </a:t>
            </a:r>
          </a:p>
        </p:txBody>
      </p:sp>
    </p:spTree>
    <p:extLst>
      <p:ext uri="{BB962C8B-B14F-4D97-AF65-F5344CB8AC3E}">
        <p14:creationId xmlns:p14="http://schemas.microsoft.com/office/powerpoint/2010/main" val="31913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6300192" y="1124744"/>
            <a:ext cx="2843808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flipH="1">
            <a:off x="0" y="1196752"/>
            <a:ext cx="4139952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12" y="3140968"/>
            <a:ext cx="2768228" cy="977627"/>
          </a:xfrm>
          <a:prstGeom prst="rect">
            <a:avLst/>
          </a:prstGeom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5157192"/>
            <a:ext cx="2744234" cy="53465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187624" y="1753652"/>
            <a:ext cx="12568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Query</a:t>
            </a:r>
            <a:endParaRPr lang="en-US" sz="2800" dirty="0"/>
          </a:p>
        </p:txBody>
      </p:sp>
      <p:sp>
        <p:nvSpPr>
          <p:cNvPr id="6" name="Down Arrow 5"/>
          <p:cNvSpPr/>
          <p:nvPr/>
        </p:nvSpPr>
        <p:spPr bwMode="auto">
          <a:xfrm>
            <a:off x="1763688" y="2348880"/>
            <a:ext cx="144016" cy="720080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763688" y="4149080"/>
            <a:ext cx="144016" cy="72008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88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 flipH="1">
            <a:off x="0" y="1196752"/>
            <a:ext cx="7452320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560" y="1556792"/>
            <a:ext cx="5544616" cy="1363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b="1" dirty="0">
                <a:latin typeface="+mn-lt"/>
              </a:rPr>
              <a:t>Entity Clustering: </a:t>
            </a:r>
            <a:endParaRPr lang="en-US" sz="1600" b="1" dirty="0" smtClean="0">
              <a:latin typeface="+mn-lt"/>
            </a:endParaRP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b="1" dirty="0" smtClean="0">
                <a:latin typeface="+mn-lt"/>
              </a:rPr>
              <a:t>Centroid-based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approach.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>
                <a:latin typeface="+mn-lt"/>
              </a:rPr>
              <a:t>D</a:t>
            </a:r>
            <a:r>
              <a:rPr lang="en-US" sz="1400" dirty="0" smtClean="0">
                <a:latin typeface="+mn-lt"/>
              </a:rPr>
              <a:t>istance </a:t>
            </a:r>
            <a:r>
              <a:rPr lang="en-US" sz="1400" dirty="0">
                <a:latin typeface="+mn-lt"/>
              </a:rPr>
              <a:t>metric:</a:t>
            </a:r>
          </a:p>
          <a:p>
            <a:pPr marL="1257300" lvl="2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400" dirty="0" smtClean="0"/>
              <a:t>Strict string </a:t>
            </a:r>
            <a:r>
              <a:rPr lang="en-US" sz="1400" dirty="0"/>
              <a:t>similarity over the </a:t>
            </a:r>
            <a:r>
              <a:rPr lang="en-US" sz="1400" dirty="0" smtClean="0"/>
              <a:t>URL’s</a:t>
            </a:r>
          </a:p>
          <a:p>
            <a:pPr marL="1257300" lvl="2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400" dirty="0" err="1" smtClean="0"/>
              <a:t>Jaro</a:t>
            </a:r>
            <a:r>
              <a:rPr lang="en-US" sz="1400" dirty="0"/>
              <a:t>-Winkler string distance </a:t>
            </a:r>
            <a:r>
              <a:rPr lang="en-US" sz="1400" dirty="0" smtClean="0"/>
              <a:t>over labels</a:t>
            </a:r>
            <a:r>
              <a:rPr lang="en-US" sz="1400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1560" y="3140968"/>
            <a:ext cx="5544616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b="1" dirty="0">
                <a:latin typeface="+mn-lt"/>
              </a:rPr>
              <a:t>Entity </a:t>
            </a:r>
            <a:r>
              <a:rPr lang="en-US" sz="1600" b="1" dirty="0" smtClean="0">
                <a:latin typeface="+mn-lt"/>
              </a:rPr>
              <a:t>Re-ranking </a:t>
            </a:r>
            <a:r>
              <a:rPr lang="en-US" sz="1600" dirty="0" smtClean="0">
                <a:latin typeface="+mn-lt"/>
              </a:rPr>
              <a:t>according to</a:t>
            </a:r>
            <a:r>
              <a:rPr lang="en-US" sz="1600" b="1" dirty="0" smtClean="0">
                <a:latin typeface="+mn-lt"/>
              </a:rPr>
              <a:t>: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Relative </a:t>
            </a:r>
            <a:r>
              <a:rPr lang="en-US" sz="1400" dirty="0">
                <a:latin typeface="+mn-lt"/>
              </a:rPr>
              <a:t>frequency in the transcripts </a:t>
            </a:r>
            <a:endParaRPr lang="en-US" sz="1400" dirty="0" smtClean="0">
              <a:latin typeface="+mn-lt"/>
            </a:endParaRP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Relative </a:t>
            </a:r>
            <a:r>
              <a:rPr lang="en-US" sz="1400" dirty="0">
                <a:latin typeface="+mn-lt"/>
              </a:rPr>
              <a:t>frequency over the additional </a:t>
            </a:r>
            <a:r>
              <a:rPr lang="en-US" sz="1400" dirty="0" smtClean="0">
                <a:latin typeface="+mn-lt"/>
              </a:rPr>
              <a:t>documents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Average </a:t>
            </a:r>
            <a:r>
              <a:rPr lang="en-US" sz="1400" dirty="0">
                <a:latin typeface="+mn-lt"/>
              </a:rPr>
              <a:t>relevance </a:t>
            </a:r>
            <a:r>
              <a:rPr lang="en-US" sz="1400" dirty="0" smtClean="0">
                <a:latin typeface="+mn-lt"/>
              </a:rPr>
              <a:t>from extractors</a:t>
            </a:r>
            <a:endParaRPr lang="en-US" sz="1400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3568" y="4581128"/>
            <a:ext cx="5544616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b="1" dirty="0" smtClean="0">
                <a:latin typeface="+mn-lt"/>
              </a:rPr>
              <a:t>Outcome: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Frequent entities are promoted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Not disambiguated Entities can obtain a URL by transitivity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Same happens with erroneous labels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Relevant but non spotted entities arise (Example: </a:t>
            </a:r>
            <a:r>
              <a:rPr lang="en-US" sz="1400" b="1" dirty="0" smtClean="0">
                <a:latin typeface="+mn-lt"/>
              </a:rPr>
              <a:t>N</a:t>
            </a:r>
            <a:r>
              <a:rPr lang="en-US" sz="1400" dirty="0" smtClean="0">
                <a:latin typeface="+mn-lt"/>
              </a:rPr>
              <a:t>)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504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32271</TotalTime>
  <Words>1123</Words>
  <Application>Microsoft Macintosh PowerPoint</Application>
  <PresentationFormat>On-screen Show (4:3)</PresentationFormat>
  <Paragraphs>273</Paragraphs>
  <Slides>19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1_Modèle par défaut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Feeding a companion TV app</vt:lpstr>
      <vt:lpstr>PowerPoint Presentation</vt:lpstr>
      <vt:lpstr>The Future</vt:lpstr>
      <vt:lpstr>PowerPoint Presentation</vt:lpstr>
    </vt:vector>
  </TitlesOfParts>
  <Company>Institut 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Laurence Grammare</dc:creator>
  <cp:lastModifiedBy>IT Service</cp:lastModifiedBy>
  <cp:revision>798</cp:revision>
  <cp:lastPrinted>2014-04-03T13:34:03Z</cp:lastPrinted>
  <dcterms:created xsi:type="dcterms:W3CDTF">2007-06-19T08:15:35Z</dcterms:created>
  <dcterms:modified xsi:type="dcterms:W3CDTF">2014-04-05T18:10:23Z</dcterms:modified>
</cp:coreProperties>
</file>